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7"/>
  </p:notesMasterIdLst>
  <p:handoutMasterIdLst>
    <p:handoutMasterId r:id="rId18"/>
  </p:handoutMasterIdLst>
  <p:sldIdLst>
    <p:sldId id="260" r:id="rId2"/>
    <p:sldId id="291" r:id="rId3"/>
    <p:sldId id="299" r:id="rId4"/>
    <p:sldId id="279" r:id="rId5"/>
    <p:sldId id="298" r:id="rId6"/>
    <p:sldId id="285" r:id="rId7"/>
    <p:sldId id="258" r:id="rId8"/>
    <p:sldId id="259" r:id="rId9"/>
    <p:sldId id="276" r:id="rId10"/>
    <p:sldId id="283" r:id="rId11"/>
    <p:sldId id="293" r:id="rId12"/>
    <p:sldId id="297" r:id="rId13"/>
    <p:sldId id="294" r:id="rId14"/>
    <p:sldId id="262" r:id="rId15"/>
    <p:sldId id="261" r:id="rId1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117" d="100"/>
          <a:sy n="117" d="100"/>
        </p:scale>
        <p:origin x="-4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AD8CB1-5F37-1541-BCF1-D9073806772F}" type="datetimeFigureOut">
              <a:rPr lang="fr-FR" smtClean="0"/>
              <a:pPr/>
              <a:t>29/03/17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3F10C1-6CD2-B34B-83A6-7CBF566BBCE5}" type="slidenum">
              <a:rPr lang="fr-FR" smtClean="0"/>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62429-C157-6B42-ADF7-07586F55804C}" type="datetimeFigureOut">
              <a:rPr lang="fr-FR" smtClean="0"/>
              <a:pPr/>
              <a:t>29/03/17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47E50-2A69-A649-87FD-E3EA86B9FB06}" type="slidenum">
              <a:rPr lang="fr-FR" smtClean="0"/>
              <a:pPr/>
              <a:t>‹#›</a:t>
            </a:fld>
            <a:endParaRPr lang="fr-FR"/>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0165" tIns="40083" rIns="80165" bIns="40083">
            <a:prstTxWarp prst="textNoShape">
              <a:avLst/>
            </a:prstTxWarp>
          </a:bodyPr>
          <a:lstStyle/>
          <a:p>
            <a:fld id="{94BDB127-5B96-3B4C-B722-6DC82E1A4F39}" type="slidenum">
              <a:rPr lang="fr-FR"/>
              <a:pPr/>
              <a:t>7</a:t>
            </a:fld>
            <a:endParaRPr lang="fr-FR"/>
          </a:p>
        </p:txBody>
      </p:sp>
      <p:sp>
        <p:nvSpPr>
          <p:cNvPr id="60419"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ln>
        </p:spPr>
      </p:sp>
      <p:sp>
        <p:nvSpPr>
          <p:cNvPr id="60420" name="Text Box 2"/>
          <p:cNvSpPr>
            <a:spLocks noGrp="1" noChangeArrowheads="1"/>
          </p:cNvSpPr>
          <p:nvPr>
            <p:ph type="body" idx="1"/>
          </p:nvPr>
        </p:nvSpPr>
        <p:spPr>
          <a:xfrm>
            <a:off x="685800" y="4343400"/>
            <a:ext cx="5486400" cy="4037013"/>
          </a:xfrm>
          <a:noFill/>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0165" tIns="40083" rIns="80165" bIns="40083">
            <a:prstTxWarp prst="textNoShape">
              <a:avLst/>
            </a:prstTxWarp>
          </a:bodyPr>
          <a:lstStyle/>
          <a:p>
            <a:fld id="{94BDB127-5B96-3B4C-B722-6DC82E1A4F39}" type="slidenum">
              <a:rPr lang="fr-FR"/>
              <a:pPr/>
              <a:t>8</a:t>
            </a:fld>
            <a:endParaRPr lang="fr-FR"/>
          </a:p>
        </p:txBody>
      </p:sp>
      <p:sp>
        <p:nvSpPr>
          <p:cNvPr id="60419"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ln>
        </p:spPr>
      </p:sp>
      <p:sp>
        <p:nvSpPr>
          <p:cNvPr id="60420" name="Text Box 2"/>
          <p:cNvSpPr>
            <a:spLocks noGrp="1" noChangeArrowheads="1"/>
          </p:cNvSpPr>
          <p:nvPr>
            <p:ph type="body" idx="1"/>
          </p:nvPr>
        </p:nvSpPr>
        <p:spPr>
          <a:xfrm>
            <a:off x="685800" y="4343400"/>
            <a:ext cx="5486400" cy="4037013"/>
          </a:xfrm>
          <a:noFill/>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0165" tIns="40083" rIns="80165" bIns="40083">
            <a:prstTxWarp prst="textNoShape">
              <a:avLst/>
            </a:prstTxWarp>
          </a:bodyPr>
          <a:lstStyle/>
          <a:p>
            <a:fld id="{94BDB127-5B96-3B4C-B722-6DC82E1A4F39}" type="slidenum">
              <a:rPr lang="fr-FR"/>
              <a:pPr/>
              <a:t>9</a:t>
            </a:fld>
            <a:endParaRPr lang="fr-FR"/>
          </a:p>
        </p:txBody>
      </p:sp>
      <p:sp>
        <p:nvSpPr>
          <p:cNvPr id="60419" name="Text Box 1"/>
          <p:cNvSpPr>
            <a:spLocks noGrp="1" noRot="1" noChangeAspect="1" noChangeArrowheads="1"/>
          </p:cNvSpPr>
          <p:nvPr>
            <p:ph type="sldImg"/>
          </p:nvPr>
        </p:nvSpPr>
        <p:spPr>
          <a:xfrm>
            <a:off x="1143000" y="695325"/>
            <a:ext cx="4570413" cy="3427413"/>
          </a:xfrm>
          <a:solidFill>
            <a:srgbClr val="FFFFFF"/>
          </a:solidFill>
          <a:ln>
            <a:solidFill>
              <a:srgbClr val="000000"/>
            </a:solidFill>
            <a:miter lim="800000"/>
          </a:ln>
        </p:spPr>
      </p:sp>
      <p:sp>
        <p:nvSpPr>
          <p:cNvPr id="60420" name="Text Box 2"/>
          <p:cNvSpPr>
            <a:spLocks noGrp="1" noChangeArrowheads="1"/>
          </p:cNvSpPr>
          <p:nvPr>
            <p:ph type="body" idx="1"/>
          </p:nvPr>
        </p:nvSpPr>
        <p:spPr>
          <a:xfrm>
            <a:off x="685800" y="4343400"/>
            <a:ext cx="5486400" cy="4037013"/>
          </a:xfrm>
          <a:noFill/>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979A14D-72D4-264A-958C-ED919CBD6772}"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D2E682B-BD6B-2E40-A145-54F631CF9F3D}"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C610913-AEBE-9D4F-8852-1493EA9EDD3C}"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7FFE51-CEF0-B346-8AAB-CC380D2F42F2}"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147ABCF-D3F8-224B-BBA4-D7A130B24AA0}" type="datetime1">
              <a:rPr lang="fr-FR" smtClean="0"/>
              <a:pPr/>
              <a:t>29/03/17</a:t>
            </a:fld>
            <a:endParaRPr lang="fr-FR"/>
          </a:p>
        </p:txBody>
      </p:sp>
      <p:sp>
        <p:nvSpPr>
          <p:cNvPr id="5" name="Espace réservé du pied de page 4"/>
          <p:cNvSpPr>
            <a:spLocks noGrp="1"/>
          </p:cNvSpPr>
          <p:nvPr>
            <p:ph type="ftr" sz="quarter" idx="11"/>
          </p:nvPr>
        </p:nvSpPr>
        <p:spPr/>
        <p:txBody>
          <a:bodyPr/>
          <a:lstStyle/>
          <a:p>
            <a:r>
              <a:rPr lang="fr-FR" smtClean="0"/>
              <a:t>Ghislain Nicaise - 30 août 2016</a:t>
            </a:r>
            <a:endParaRPr lang="fr-FR"/>
          </a:p>
        </p:txBody>
      </p:sp>
      <p:sp>
        <p:nvSpPr>
          <p:cNvPr id="6" name="Espace réservé du numéro de diapositive 5"/>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609006-0D1D-2446-9AC7-3BB7DFB93465}" type="datetime1">
              <a:rPr lang="fr-FR" smtClean="0"/>
              <a:pPr/>
              <a:t>29/03/17</a:t>
            </a:fld>
            <a:endParaRPr lang="fr-FR"/>
          </a:p>
        </p:txBody>
      </p:sp>
      <p:sp>
        <p:nvSpPr>
          <p:cNvPr id="6" name="Espace réservé du pied de page 5"/>
          <p:cNvSpPr>
            <a:spLocks noGrp="1"/>
          </p:cNvSpPr>
          <p:nvPr>
            <p:ph type="ftr" sz="quarter" idx="11"/>
          </p:nvPr>
        </p:nvSpPr>
        <p:spPr/>
        <p:txBody>
          <a:bodyPr/>
          <a:lstStyle/>
          <a:p>
            <a:r>
              <a:rPr lang="fr-FR" smtClean="0"/>
              <a:t>Ghislain Nicaise - 30 août 2016</a:t>
            </a:r>
            <a:endParaRPr lang="fr-FR"/>
          </a:p>
        </p:txBody>
      </p:sp>
      <p:sp>
        <p:nvSpPr>
          <p:cNvPr id="7" name="Espace réservé du numéro de diapositive 6"/>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E8E766-4D76-F24D-B84B-D1843E69F7F0}" type="datetime1">
              <a:rPr lang="fr-FR" smtClean="0"/>
              <a:pPr/>
              <a:t>29/03/17</a:t>
            </a:fld>
            <a:endParaRPr lang="fr-FR"/>
          </a:p>
        </p:txBody>
      </p:sp>
      <p:sp>
        <p:nvSpPr>
          <p:cNvPr id="8" name="Espace réservé du pied de page 7"/>
          <p:cNvSpPr>
            <a:spLocks noGrp="1"/>
          </p:cNvSpPr>
          <p:nvPr>
            <p:ph type="ftr" sz="quarter" idx="11"/>
          </p:nvPr>
        </p:nvSpPr>
        <p:spPr/>
        <p:txBody>
          <a:bodyPr/>
          <a:lstStyle/>
          <a:p>
            <a:r>
              <a:rPr lang="fr-FR" smtClean="0"/>
              <a:t>Ghislain Nicaise - 30 août 2016</a:t>
            </a:r>
            <a:endParaRPr lang="fr-FR"/>
          </a:p>
        </p:txBody>
      </p:sp>
      <p:sp>
        <p:nvSpPr>
          <p:cNvPr id="9" name="Espace réservé du numéro de diapositive 8"/>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FBD979D-E922-5E47-B0AC-FAA3A90641D0}" type="datetime1">
              <a:rPr lang="fr-FR" smtClean="0"/>
              <a:pPr/>
              <a:t>29/03/17</a:t>
            </a:fld>
            <a:endParaRPr lang="fr-FR"/>
          </a:p>
        </p:txBody>
      </p:sp>
      <p:sp>
        <p:nvSpPr>
          <p:cNvPr id="4" name="Espace réservé du pied de page 3"/>
          <p:cNvSpPr>
            <a:spLocks noGrp="1"/>
          </p:cNvSpPr>
          <p:nvPr>
            <p:ph type="ftr" sz="quarter" idx="11"/>
          </p:nvPr>
        </p:nvSpPr>
        <p:spPr/>
        <p:txBody>
          <a:bodyPr/>
          <a:lstStyle/>
          <a:p>
            <a:r>
              <a:rPr lang="fr-FR" smtClean="0"/>
              <a:t>Ghislain Nicaise - 30 août 2016</a:t>
            </a:r>
            <a:endParaRPr lang="fr-FR"/>
          </a:p>
        </p:txBody>
      </p:sp>
      <p:sp>
        <p:nvSpPr>
          <p:cNvPr id="5" name="Espace réservé du numéro de diapositive 4"/>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19A6A6-4B69-0744-AB65-EDA896C834C4}" type="datetime1">
              <a:rPr lang="fr-FR" smtClean="0"/>
              <a:pPr/>
              <a:t>29/03/17</a:t>
            </a:fld>
            <a:endParaRPr lang="fr-FR"/>
          </a:p>
        </p:txBody>
      </p:sp>
      <p:sp>
        <p:nvSpPr>
          <p:cNvPr id="3" name="Espace réservé du pied de page 2"/>
          <p:cNvSpPr>
            <a:spLocks noGrp="1"/>
          </p:cNvSpPr>
          <p:nvPr>
            <p:ph type="ftr" sz="quarter" idx="11"/>
          </p:nvPr>
        </p:nvSpPr>
        <p:spPr/>
        <p:txBody>
          <a:bodyPr/>
          <a:lstStyle/>
          <a:p>
            <a:r>
              <a:rPr lang="fr-FR" smtClean="0"/>
              <a:t>Ghislain Nicaise - 30 août 2016</a:t>
            </a:r>
            <a:endParaRPr lang="fr-FR"/>
          </a:p>
        </p:txBody>
      </p:sp>
      <p:sp>
        <p:nvSpPr>
          <p:cNvPr id="4" name="Espace réservé du numéro de diapositive 3"/>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D99ABEB-AAD4-E24B-AEE7-666485CCA2DB}" type="datetime1">
              <a:rPr lang="fr-FR" smtClean="0"/>
              <a:pPr/>
              <a:t>29/03/17</a:t>
            </a:fld>
            <a:endParaRPr lang="fr-FR"/>
          </a:p>
        </p:txBody>
      </p:sp>
      <p:sp>
        <p:nvSpPr>
          <p:cNvPr id="6" name="Espace réservé du pied de page 5"/>
          <p:cNvSpPr>
            <a:spLocks noGrp="1"/>
          </p:cNvSpPr>
          <p:nvPr>
            <p:ph type="ftr" sz="quarter" idx="11"/>
          </p:nvPr>
        </p:nvSpPr>
        <p:spPr/>
        <p:txBody>
          <a:bodyPr/>
          <a:lstStyle/>
          <a:p>
            <a:r>
              <a:rPr lang="fr-FR" smtClean="0"/>
              <a:t>Ghislain Nicaise - 30 août 2016</a:t>
            </a:r>
            <a:endParaRPr lang="fr-FR"/>
          </a:p>
        </p:txBody>
      </p:sp>
      <p:sp>
        <p:nvSpPr>
          <p:cNvPr id="7" name="Espace réservé du numéro de diapositive 6"/>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F56ACFA-8C49-F54F-B1A7-97117F1815C1}" type="datetime1">
              <a:rPr lang="fr-FR" smtClean="0"/>
              <a:pPr/>
              <a:t>29/03/17</a:t>
            </a:fld>
            <a:endParaRPr lang="fr-FR"/>
          </a:p>
        </p:txBody>
      </p:sp>
      <p:sp>
        <p:nvSpPr>
          <p:cNvPr id="6" name="Espace réservé du pied de page 5"/>
          <p:cNvSpPr>
            <a:spLocks noGrp="1"/>
          </p:cNvSpPr>
          <p:nvPr>
            <p:ph type="ftr" sz="quarter" idx="11"/>
          </p:nvPr>
        </p:nvSpPr>
        <p:spPr/>
        <p:txBody>
          <a:bodyPr/>
          <a:lstStyle/>
          <a:p>
            <a:r>
              <a:rPr lang="fr-FR" smtClean="0"/>
              <a:t>Ghislain Nicaise - 30 août 2016</a:t>
            </a:r>
            <a:endParaRPr lang="fr-FR"/>
          </a:p>
        </p:txBody>
      </p:sp>
      <p:sp>
        <p:nvSpPr>
          <p:cNvPr id="7" name="Espace réservé du numéro de diapositive 6"/>
          <p:cNvSpPr>
            <a:spLocks noGrp="1"/>
          </p:cNvSpPr>
          <p:nvPr>
            <p:ph type="sldNum" sz="quarter" idx="12"/>
          </p:nvPr>
        </p:nvSpPr>
        <p:spPr/>
        <p:txBody>
          <a:bodyPr/>
          <a:lstStyle/>
          <a:p>
            <a:fld id="{D1093316-E464-CF46-B716-6166A4E998A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09267-D884-BA44-AE7E-37E12670EFE9}" type="datetime1">
              <a:rPr lang="fr-FR" smtClean="0"/>
              <a:pPr/>
              <a:t>29/03/17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Ghislain Nicaise - 30 août 2016</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3316-E464-CF46-B716-6166A4E998A5}" type="slidenum">
              <a:rPr lang="fr-FR" smtClean="0"/>
              <a:pPr/>
              <a:t>‹#›</a:t>
            </a:fld>
            <a:endParaRPr lang="fr-FR"/>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hyperlink" Target="http://www.ipes-food.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tiff"/><Relationship Id="rId6" Type="http://schemas.openxmlformats.org/officeDocument/2006/relationships/image" Target="../media/image18.jpeg"/><Relationship Id="rId7" Type="http://schemas.openxmlformats.org/officeDocument/2006/relationships/hyperlink" Target="http://www.rainforestsaver.org/"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5287398" y="0"/>
            <a:ext cx="3628002"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Un </a:t>
            </a:r>
            <a:r>
              <a:rPr lang="fr-FR" sz="2000" dirty="0" err="1" smtClean="0">
                <a:solidFill>
                  <a:schemeClr val="tx1"/>
                </a:solidFill>
                <a:latin typeface="Times"/>
                <a:cs typeface="Times"/>
              </a:rPr>
              <a:t>jardin-forêt</a:t>
            </a:r>
            <a:r>
              <a:rPr lang="fr-FR" sz="2000" dirty="0" smtClean="0">
                <a:solidFill>
                  <a:schemeClr val="tx1"/>
                </a:solidFill>
                <a:latin typeface="Times"/>
                <a:cs typeface="Times"/>
              </a:rPr>
              <a:t>, l’oasis de dattiers</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5" name="Image 4" descr="oasis photo.jpg"/>
          <p:cNvPicPr>
            <a:picLocks noChangeAspect="1"/>
          </p:cNvPicPr>
          <p:nvPr/>
        </p:nvPicPr>
        <p:blipFill>
          <a:blip r:embed="rId2"/>
          <a:stretch>
            <a:fillRect/>
          </a:stretch>
        </p:blipFill>
        <p:spPr>
          <a:xfrm>
            <a:off x="0" y="-1"/>
            <a:ext cx="5134998" cy="3425005"/>
          </a:xfrm>
          <a:prstGeom prst="rect">
            <a:avLst/>
          </a:prstGeom>
        </p:spPr>
      </p:pic>
      <p:pic>
        <p:nvPicPr>
          <p:cNvPr id="7" name="Image 6" descr="oasis.jpg"/>
          <p:cNvPicPr>
            <a:picLocks noChangeAspect="1"/>
          </p:cNvPicPr>
          <p:nvPr/>
        </p:nvPicPr>
        <p:blipFill>
          <a:blip r:embed="rId3"/>
          <a:stretch>
            <a:fillRect/>
          </a:stretch>
        </p:blipFill>
        <p:spPr>
          <a:xfrm>
            <a:off x="-1" y="3425005"/>
            <a:ext cx="5134999" cy="3374127"/>
          </a:xfrm>
          <a:prstGeom prst="rect">
            <a:avLst/>
          </a:prstGeom>
        </p:spPr>
      </p:pic>
      <p:sp>
        <p:nvSpPr>
          <p:cNvPr id="6" name="ZoneTexte 5"/>
          <p:cNvSpPr txBox="1"/>
          <p:nvPr/>
        </p:nvSpPr>
        <p:spPr>
          <a:xfrm>
            <a:off x="5287398" y="1066800"/>
            <a:ext cx="3856602" cy="3708708"/>
          </a:xfrm>
          <a:prstGeom prst="rect">
            <a:avLst/>
          </a:prstGeom>
          <a:noFill/>
        </p:spPr>
        <p:txBody>
          <a:bodyPr wrap="square" rtlCol="0">
            <a:spAutoFit/>
          </a:bodyPr>
          <a:lstStyle/>
          <a:p>
            <a:pPr>
              <a:spcAft>
                <a:spcPts val="600"/>
              </a:spcAft>
            </a:pPr>
            <a:r>
              <a:rPr lang="fr-FR" sz="2000" dirty="0" smtClean="0">
                <a:latin typeface="Times"/>
                <a:cs typeface="Times"/>
              </a:rPr>
              <a:t>3 étages</a:t>
            </a:r>
          </a:p>
          <a:p>
            <a:pPr>
              <a:spcAft>
                <a:spcPts val="600"/>
              </a:spcAft>
            </a:pPr>
            <a:r>
              <a:rPr lang="fr-FR" sz="2000" dirty="0" smtClean="0">
                <a:latin typeface="Times"/>
                <a:cs typeface="Times"/>
              </a:rPr>
              <a:t>- Une canopée de dattiers</a:t>
            </a:r>
          </a:p>
          <a:p>
            <a:pPr>
              <a:spcAft>
                <a:spcPts val="600"/>
              </a:spcAft>
            </a:pPr>
            <a:r>
              <a:rPr lang="fr-FR" sz="2000" dirty="0" smtClean="0">
                <a:latin typeface="Times"/>
                <a:cs typeface="Times"/>
              </a:rPr>
              <a:t>- Figuiers, grenadiers, abricotiers…</a:t>
            </a:r>
          </a:p>
          <a:p>
            <a:pPr>
              <a:spcAft>
                <a:spcPts val="600"/>
              </a:spcAft>
              <a:buFontTx/>
              <a:buChar char="-"/>
            </a:pPr>
            <a:r>
              <a:rPr lang="fr-FR" sz="2000" dirty="0" smtClean="0">
                <a:latin typeface="Times"/>
                <a:cs typeface="Times"/>
              </a:rPr>
              <a:t> Maraîchage</a:t>
            </a:r>
          </a:p>
          <a:p>
            <a:pPr>
              <a:spcAft>
                <a:spcPts val="600"/>
              </a:spcAft>
              <a:buFontTx/>
              <a:buChar char="-"/>
            </a:pPr>
            <a:endParaRPr lang="fr-FR" sz="2000" dirty="0" smtClean="0">
              <a:latin typeface="Times"/>
              <a:cs typeface="Times"/>
            </a:endParaRPr>
          </a:p>
          <a:p>
            <a:pPr>
              <a:spcAft>
                <a:spcPts val="600"/>
              </a:spcAft>
              <a:buFontTx/>
              <a:buChar char="-"/>
            </a:pPr>
            <a:endParaRPr lang="fr-FR" sz="2000" dirty="0" smtClean="0">
              <a:latin typeface="Times"/>
              <a:cs typeface="Times"/>
            </a:endParaRPr>
          </a:p>
          <a:p>
            <a:pPr>
              <a:spcAft>
                <a:spcPts val="600"/>
              </a:spcAft>
              <a:buFontTx/>
              <a:buChar char="-"/>
            </a:pPr>
            <a:endParaRPr lang="fr-FR" sz="2000" dirty="0" smtClean="0">
              <a:latin typeface="Times"/>
              <a:cs typeface="Times"/>
            </a:endParaRPr>
          </a:p>
          <a:p>
            <a:pPr>
              <a:spcAft>
                <a:spcPts val="600"/>
              </a:spcAft>
            </a:pPr>
            <a:r>
              <a:rPr lang="fr-FR" sz="2000" dirty="0" smtClean="0">
                <a:latin typeface="Times"/>
                <a:cs typeface="Times"/>
              </a:rPr>
              <a:t>Des </a:t>
            </a:r>
            <a:r>
              <a:rPr lang="fr-FR" sz="2000" dirty="0" err="1" smtClean="0">
                <a:latin typeface="Times"/>
                <a:cs typeface="Times"/>
              </a:rPr>
              <a:t>jardins-forêts</a:t>
            </a:r>
            <a:r>
              <a:rPr lang="fr-FR" sz="2000" dirty="0" smtClean="0">
                <a:latin typeface="Times"/>
                <a:cs typeface="Times"/>
              </a:rPr>
              <a:t> plus complexes sont une tradition dans plusieurs régions d’Asie des moussons.</a:t>
            </a:r>
            <a:endParaRPr lang="fr-FR" sz="2000" dirty="0">
              <a:latin typeface="Times"/>
              <a:cs typeface="Time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3" name="Image 2" descr="COUV_associe_mes_culture_et_ça_marche.jpg.thumb_600x600_8c2e8cb66167ad929ac0f9b8e52d804e.jpg"/>
          <p:cNvPicPr>
            <a:picLocks noChangeAspect="1"/>
          </p:cNvPicPr>
          <p:nvPr/>
        </p:nvPicPr>
        <p:blipFill>
          <a:blip r:embed="rId2"/>
          <a:stretch>
            <a:fillRect/>
          </a:stretch>
        </p:blipFill>
        <p:spPr>
          <a:xfrm>
            <a:off x="6172200" y="3739928"/>
            <a:ext cx="2971800" cy="2971800"/>
          </a:xfrm>
          <a:prstGeom prst="rect">
            <a:avLst/>
          </a:prstGeom>
        </p:spPr>
      </p:pic>
      <p:pic>
        <p:nvPicPr>
          <p:cNvPr id="4" name="Image 3" descr="COUV.plantescompagnes2.jpg"/>
          <p:cNvPicPr>
            <a:picLocks noChangeAspect="1"/>
          </p:cNvPicPr>
          <p:nvPr/>
        </p:nvPicPr>
        <p:blipFill>
          <a:blip r:embed="rId3"/>
          <a:stretch>
            <a:fillRect/>
          </a:stretch>
        </p:blipFill>
        <p:spPr>
          <a:xfrm>
            <a:off x="2667000" y="1524000"/>
            <a:ext cx="3377046" cy="4953000"/>
          </a:xfrm>
          <a:prstGeom prst="rect">
            <a:avLst/>
          </a:prstGeom>
        </p:spPr>
      </p:pic>
      <p:pic>
        <p:nvPicPr>
          <p:cNvPr id="5" name="Image 4" descr="COUV.Bureaux.jpg"/>
          <p:cNvPicPr>
            <a:picLocks noChangeAspect="1"/>
          </p:cNvPicPr>
          <p:nvPr/>
        </p:nvPicPr>
        <p:blipFill>
          <a:blip r:embed="rId4"/>
          <a:stretch>
            <a:fillRect/>
          </a:stretch>
        </p:blipFill>
        <p:spPr>
          <a:xfrm>
            <a:off x="6099464" y="0"/>
            <a:ext cx="3044536" cy="3739928"/>
          </a:xfrm>
          <a:prstGeom prst="rect">
            <a:avLst/>
          </a:prstGeom>
        </p:spPr>
      </p:pic>
      <p:sp>
        <p:nvSpPr>
          <p:cNvPr id="7" name="Text Box 1"/>
          <p:cNvSpPr txBox="1">
            <a:spLocks noChangeArrowheads="1"/>
          </p:cNvSpPr>
          <p:nvPr/>
        </p:nvSpPr>
        <p:spPr bwMode="auto">
          <a:xfrm>
            <a:off x="1447800" y="0"/>
            <a:ext cx="38100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smtClean="0">
                <a:solidFill>
                  <a:schemeClr val="tx1"/>
                </a:solidFill>
                <a:latin typeface="Times"/>
                <a:cs typeface="Times"/>
              </a:rPr>
              <a:t>Le</a:t>
            </a:r>
            <a:r>
              <a:rPr lang="fr-FR" sz="1600" dirty="0" smtClean="0">
                <a:solidFill>
                  <a:schemeClr val="tx1"/>
                </a:solidFill>
                <a:latin typeface="Times"/>
                <a:cs typeface="Times"/>
              </a:rPr>
              <a:t>s </a:t>
            </a:r>
            <a:r>
              <a:rPr lang="fr-FR" sz="1600" dirty="0" err="1" smtClean="0">
                <a:solidFill>
                  <a:schemeClr val="tx1"/>
                </a:solidFill>
                <a:latin typeface="Times"/>
                <a:cs typeface="Times"/>
              </a:rPr>
              <a:t>allélopathies</a:t>
            </a:r>
            <a:r>
              <a:rPr lang="fr-FR" sz="1600" dirty="0" smtClean="0">
                <a:solidFill>
                  <a:schemeClr val="tx1"/>
                </a:solidFill>
                <a:latin typeface="Times"/>
                <a:cs typeface="Times"/>
              </a:rPr>
              <a:t> positives sont à la mode</a:t>
            </a:r>
            <a:endParaRPr lang="fr-FR" sz="16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
        <p:nvSpPr>
          <p:cNvPr id="8" name="ZoneTexte 7"/>
          <p:cNvSpPr txBox="1"/>
          <p:nvPr/>
        </p:nvSpPr>
        <p:spPr>
          <a:xfrm>
            <a:off x="228600" y="685800"/>
            <a:ext cx="5791200" cy="646331"/>
          </a:xfrm>
          <a:prstGeom prst="rect">
            <a:avLst/>
          </a:prstGeom>
          <a:noFill/>
        </p:spPr>
        <p:txBody>
          <a:bodyPr wrap="square" rtlCol="0">
            <a:spAutoFit/>
          </a:bodyPr>
          <a:lstStyle/>
          <a:p>
            <a:r>
              <a:rPr lang="fr-FR" dirty="0" smtClean="0">
                <a:latin typeface="Times"/>
                <a:cs typeface="Times"/>
              </a:rPr>
              <a:t>Les associations bénéfiques font partie de la prise de conscience </a:t>
            </a:r>
            <a:r>
              <a:rPr lang="fr-FR" dirty="0" err="1" smtClean="0">
                <a:latin typeface="Times"/>
                <a:cs typeface="Times"/>
              </a:rPr>
              <a:t>anti-monoculture</a:t>
            </a:r>
            <a:r>
              <a:rPr lang="fr-FR" dirty="0" smtClean="0">
                <a:latin typeface="Times"/>
                <a:cs typeface="Times"/>
              </a:rPr>
              <a:t> du jardinage bio.</a:t>
            </a:r>
            <a:endParaRPr lang="fr-FR" dirty="0">
              <a:latin typeface="Times"/>
              <a:cs typeface="Times"/>
            </a:endParaRPr>
          </a:p>
        </p:txBody>
      </p:sp>
      <p:sp>
        <p:nvSpPr>
          <p:cNvPr id="9" name="ZoneTexte 8"/>
          <p:cNvSpPr txBox="1"/>
          <p:nvPr/>
        </p:nvSpPr>
        <p:spPr>
          <a:xfrm>
            <a:off x="0" y="1487269"/>
            <a:ext cx="2667000" cy="5047537"/>
          </a:xfrm>
          <a:prstGeom prst="rect">
            <a:avLst/>
          </a:prstGeom>
          <a:noFill/>
        </p:spPr>
        <p:txBody>
          <a:bodyPr wrap="square" rtlCol="0">
            <a:spAutoFit/>
          </a:bodyPr>
          <a:lstStyle/>
          <a:p>
            <a:r>
              <a:rPr lang="fr-FR" dirty="0" smtClean="0">
                <a:latin typeface="Times"/>
                <a:cs typeface="Times"/>
              </a:rPr>
              <a:t>En </a:t>
            </a:r>
            <a:r>
              <a:rPr lang="fr-FR" dirty="0" err="1" smtClean="0">
                <a:latin typeface="Times"/>
                <a:cs typeface="Times"/>
              </a:rPr>
              <a:t>permaculture</a:t>
            </a:r>
            <a:r>
              <a:rPr lang="fr-FR" dirty="0" smtClean="0">
                <a:latin typeface="Times"/>
                <a:cs typeface="Times"/>
              </a:rPr>
              <a:t> on parle de « guildes ». Cependant ce qui est publié concerne surtout les plantes annuelles. Presque tout reste à faire pour les arbres.</a:t>
            </a:r>
          </a:p>
          <a:p>
            <a:r>
              <a:rPr lang="fr-FR" dirty="0" smtClean="0">
                <a:latin typeface="Times"/>
                <a:cs typeface="Times"/>
              </a:rPr>
              <a:t> </a:t>
            </a:r>
          </a:p>
          <a:p>
            <a:r>
              <a:rPr lang="fr-FR" i="1" dirty="0" smtClean="0">
                <a:latin typeface="Times"/>
                <a:cs typeface="Times"/>
              </a:rPr>
              <a:t>Exemples de mon jardin </a:t>
            </a:r>
            <a:r>
              <a:rPr lang="fr-FR" dirty="0" smtClean="0">
                <a:latin typeface="Times"/>
                <a:cs typeface="Times"/>
              </a:rPr>
              <a:t>:</a:t>
            </a:r>
          </a:p>
          <a:p>
            <a:r>
              <a:rPr lang="fr-FR" sz="1600" dirty="0" smtClean="0">
                <a:latin typeface="Times"/>
                <a:cs typeface="Times"/>
              </a:rPr>
              <a:t>Les pucerons étaient en train de détruire un griottier, les mûres blanches étaient dévorées par les fourmis. Dans les 2 cas, de la tanaisie plantée au pied de l’arbre a fait l’affaire.</a:t>
            </a:r>
          </a:p>
          <a:p>
            <a:r>
              <a:rPr lang="fr-FR" sz="1600" dirty="0" smtClean="0">
                <a:latin typeface="Times"/>
                <a:cs typeface="Times"/>
              </a:rPr>
              <a:t>La menthe au pied des pommiers a écarté le carpocapse… </a:t>
            </a:r>
            <a:endParaRPr lang="fr-FR" sz="1600" dirty="0">
              <a:latin typeface="Times"/>
              <a:cs typeface="Time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7" name="Text Box 1"/>
          <p:cNvSpPr txBox="1">
            <a:spLocks noChangeArrowheads="1"/>
          </p:cNvSpPr>
          <p:nvPr/>
        </p:nvSpPr>
        <p:spPr bwMode="auto">
          <a:xfrm>
            <a:off x="152401" y="0"/>
            <a:ext cx="8381999"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smtClean="0">
                <a:solidFill>
                  <a:schemeClr val="tx1"/>
                </a:solidFill>
                <a:latin typeface="Times"/>
                <a:cs typeface="Times"/>
              </a:rPr>
              <a:t>Un exemple simple d’association : poirier/consoude (Dave </a:t>
            </a:r>
            <a:r>
              <a:rPr lang="fr-FR" dirty="0" err="1" smtClean="0">
                <a:solidFill>
                  <a:schemeClr val="tx1"/>
                </a:solidFill>
                <a:latin typeface="Times"/>
                <a:cs typeface="Times"/>
              </a:rPr>
              <a:t>Jacke</a:t>
            </a:r>
            <a:r>
              <a:rPr lang="fr-FR" dirty="0" smtClean="0">
                <a:solidFill>
                  <a:schemeClr val="tx1"/>
                </a:solidFill>
                <a:latin typeface="Times"/>
                <a:cs typeface="Times"/>
              </a:rPr>
              <a:t>, </a:t>
            </a:r>
            <a:r>
              <a:rPr lang="fr-FR" dirty="0" err="1" smtClean="0">
                <a:solidFill>
                  <a:schemeClr val="tx1"/>
                </a:solidFill>
                <a:latin typeface="Times"/>
                <a:cs typeface="Times"/>
              </a:rPr>
              <a:t>Edible</a:t>
            </a:r>
            <a:r>
              <a:rPr lang="fr-FR" dirty="0" smtClean="0">
                <a:solidFill>
                  <a:schemeClr val="tx1"/>
                </a:solidFill>
                <a:latin typeface="Times"/>
                <a:cs typeface="Times"/>
              </a:rPr>
              <a:t> </a:t>
            </a:r>
            <a:r>
              <a:rPr lang="fr-FR" dirty="0" err="1" smtClean="0">
                <a:solidFill>
                  <a:schemeClr val="tx1"/>
                </a:solidFill>
                <a:latin typeface="Times"/>
                <a:cs typeface="Times"/>
              </a:rPr>
              <a:t>forest</a:t>
            </a:r>
            <a:r>
              <a:rPr lang="fr-FR" dirty="0" smtClean="0">
                <a:solidFill>
                  <a:schemeClr val="tx1"/>
                </a:solidFill>
                <a:latin typeface="Times"/>
                <a:cs typeface="Times"/>
              </a:rPr>
              <a:t> </a:t>
            </a:r>
            <a:r>
              <a:rPr lang="fr-FR" dirty="0" err="1" smtClean="0">
                <a:solidFill>
                  <a:schemeClr val="tx1"/>
                </a:solidFill>
                <a:latin typeface="Times"/>
                <a:cs typeface="Times"/>
              </a:rPr>
              <a:t>gardens</a:t>
            </a:r>
            <a:r>
              <a:rPr lang="fr-FR" dirty="0" smtClean="0">
                <a:solidFill>
                  <a:schemeClr val="tx1"/>
                </a:solidFill>
                <a:latin typeface="Times"/>
                <a:cs typeface="Times"/>
              </a:rPr>
              <a:t>)</a:t>
            </a:r>
            <a:endParaRPr lang="fr-FR"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5" name="Image 4" descr="pear:comfrey003.jpg"/>
          <p:cNvPicPr>
            <a:picLocks noChangeAspect="1"/>
          </p:cNvPicPr>
          <p:nvPr/>
        </p:nvPicPr>
        <p:blipFill>
          <a:blip r:embed="rId2"/>
          <a:stretch>
            <a:fillRect/>
          </a:stretch>
        </p:blipFill>
        <p:spPr>
          <a:xfrm>
            <a:off x="1752600" y="466833"/>
            <a:ext cx="7391400" cy="5986046"/>
          </a:xfrm>
          <a:prstGeom prst="rect">
            <a:avLst/>
          </a:prstGeom>
        </p:spPr>
      </p:pic>
      <p:sp>
        <p:nvSpPr>
          <p:cNvPr id="6" name="ZoneTexte 5"/>
          <p:cNvSpPr txBox="1"/>
          <p:nvPr/>
        </p:nvSpPr>
        <p:spPr>
          <a:xfrm>
            <a:off x="76200" y="533400"/>
            <a:ext cx="1752600" cy="5755423"/>
          </a:xfrm>
          <a:prstGeom prst="rect">
            <a:avLst/>
          </a:prstGeom>
          <a:noFill/>
        </p:spPr>
        <p:txBody>
          <a:bodyPr wrap="square" rtlCol="0">
            <a:spAutoFit/>
          </a:bodyPr>
          <a:lstStyle/>
          <a:p>
            <a:r>
              <a:rPr lang="fr-FR" sz="1600" dirty="0" smtClean="0">
                <a:latin typeface="Times"/>
                <a:cs typeface="Times"/>
              </a:rPr>
              <a:t>Périodes de floraison différentes  mais mêmes pollinisateurs.</a:t>
            </a:r>
          </a:p>
          <a:p>
            <a:r>
              <a:rPr lang="fr-FR" sz="1600" dirty="0" smtClean="0">
                <a:latin typeface="Times"/>
                <a:cs typeface="Times"/>
              </a:rPr>
              <a:t>La consoude élimine d’autres herbacées. Ses racines profondes ramènent des éléments nutritifs dans la litière lors de la chute des feuilles.</a:t>
            </a:r>
            <a:endParaRPr lang="fr-FR" sz="1600" smtClean="0">
              <a:latin typeface="Times"/>
              <a:cs typeface="Times"/>
            </a:endParaRPr>
          </a:p>
          <a:p>
            <a:endParaRPr lang="fr-FR" sz="1600" smtClean="0">
              <a:latin typeface="Times"/>
              <a:cs typeface="Times"/>
            </a:endParaRPr>
          </a:p>
          <a:p>
            <a:r>
              <a:rPr lang="fr-FR" sz="1600" dirty="0" smtClean="0">
                <a:latin typeface="Times"/>
                <a:cs typeface="Times"/>
              </a:rPr>
              <a:t>On pourrait rajouter des aromatiques pour écarter les papillons et des fixatrices d’azote pour enrichir le sol. </a:t>
            </a:r>
            <a:endParaRPr lang="fr-FR" sz="1600" dirty="0">
              <a:latin typeface="Times"/>
              <a:cs typeface="Time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7" name="Text Box 1"/>
          <p:cNvSpPr txBox="1">
            <a:spLocks noChangeArrowheads="1"/>
          </p:cNvSpPr>
          <p:nvPr/>
        </p:nvSpPr>
        <p:spPr bwMode="auto">
          <a:xfrm>
            <a:off x="2209800" y="0"/>
            <a:ext cx="44196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smtClean="0">
                <a:solidFill>
                  <a:schemeClr val="tx1"/>
                </a:solidFill>
                <a:latin typeface="Times"/>
                <a:cs typeface="Times"/>
              </a:rPr>
              <a:t>Le monde encore peu exploré des mycorhizes </a:t>
            </a:r>
            <a:endParaRPr lang="fr-FR"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
        <p:nvSpPr>
          <p:cNvPr id="8" name="ZoneTexte 7"/>
          <p:cNvSpPr txBox="1"/>
          <p:nvPr/>
        </p:nvSpPr>
        <p:spPr>
          <a:xfrm>
            <a:off x="228600" y="560486"/>
            <a:ext cx="8686800" cy="5078314"/>
          </a:xfrm>
          <a:prstGeom prst="rect">
            <a:avLst/>
          </a:prstGeom>
          <a:noFill/>
        </p:spPr>
        <p:txBody>
          <a:bodyPr wrap="square" rtlCol="0">
            <a:spAutoFit/>
          </a:bodyPr>
          <a:lstStyle/>
          <a:p>
            <a:r>
              <a:rPr lang="fr-FR" dirty="0" smtClean="0">
                <a:latin typeface="Times"/>
                <a:cs typeface="Times"/>
              </a:rPr>
              <a:t>Toujours dans la prise de conscience critique de la monoculture, un exemple de </a:t>
            </a:r>
            <a:r>
              <a:rPr lang="fr-FR" b="1" dirty="0" smtClean="0">
                <a:latin typeface="Times"/>
                <a:cs typeface="Times"/>
              </a:rPr>
              <a:t>pont </a:t>
            </a:r>
            <a:r>
              <a:rPr lang="fr-FR" b="1" dirty="0" err="1" smtClean="0">
                <a:latin typeface="Times"/>
                <a:cs typeface="Times"/>
              </a:rPr>
              <a:t>mycorhizien</a:t>
            </a:r>
            <a:r>
              <a:rPr lang="fr-FR" dirty="0" smtClean="0">
                <a:latin typeface="Times"/>
                <a:cs typeface="Times"/>
              </a:rPr>
              <a:t> emprunté à Natacha Leroux (</a:t>
            </a:r>
            <a:r>
              <a:rPr lang="fr-FR" dirty="0" err="1" smtClean="0">
                <a:latin typeface="Times"/>
                <a:cs typeface="Times"/>
              </a:rPr>
              <a:t>permaforet.blogspot.fr</a:t>
            </a:r>
            <a:r>
              <a:rPr lang="fr-FR" dirty="0" smtClean="0">
                <a:latin typeface="Times"/>
                <a:cs typeface="Times"/>
              </a:rPr>
              <a:t>)</a:t>
            </a:r>
          </a:p>
          <a:p>
            <a:endParaRPr lang="fr-FR" dirty="0" smtClean="0">
              <a:latin typeface="Times"/>
              <a:cs typeface="Times"/>
            </a:endParaRPr>
          </a:p>
          <a:p>
            <a:r>
              <a:rPr dirty="0" smtClean="0"/>
              <a:t>Le champignon peut "imposer" à l'hôte forestier un hôte secondaire d'une autre famille, si leurs ressources en sucre mettent en appétit le fongus. C'est une symbiose tripartite</a:t>
            </a:r>
            <a:r>
              <a:rPr lang="fr-FR" dirty="0" smtClean="0"/>
              <a:t>…</a:t>
            </a:r>
            <a:r>
              <a:rPr dirty="0" smtClean="0"/>
              <a:t>Les champignons ectomycorhiziens ont la particularité d'apprécier le sucre et le carbone et d'accroître les ressources en eau et en nutriments des arbres.</a:t>
            </a:r>
            <a:br>
              <a:rPr dirty="0" smtClean="0"/>
            </a:br>
            <a:r>
              <a:rPr dirty="0" smtClean="0"/>
              <a:t>Les pommes tombées sur le sol libèrent du </a:t>
            </a:r>
            <a:r>
              <a:rPr b="1" dirty="0" smtClean="0"/>
              <a:t>fructose</a:t>
            </a:r>
            <a:r>
              <a:rPr dirty="0" smtClean="0"/>
              <a:t> et de l'</a:t>
            </a:r>
            <a:r>
              <a:rPr b="1" dirty="0" smtClean="0"/>
              <a:t>alcool</a:t>
            </a:r>
            <a:r>
              <a:rPr dirty="0" smtClean="0"/>
              <a:t> par </a:t>
            </a:r>
            <a:r>
              <a:rPr b="1" dirty="0" smtClean="0"/>
              <a:t>fermentation</a:t>
            </a:r>
            <a:r>
              <a:rPr dirty="0" smtClean="0"/>
              <a:t>, dont raffolent le</a:t>
            </a:r>
            <a:r>
              <a:rPr lang="fr-FR" dirty="0" smtClean="0"/>
              <a:t>s</a:t>
            </a:r>
            <a:r>
              <a:rPr dirty="0" smtClean="0"/>
              <a:t> mycélium</a:t>
            </a:r>
            <a:r>
              <a:rPr lang="fr-FR" dirty="0" smtClean="0"/>
              <a:t>s</a:t>
            </a:r>
            <a:r>
              <a:rPr dirty="0" smtClean="0"/>
              <a:t>, notamment des champignons estivaux comme le cèpe ou la morille d'automne</a:t>
            </a:r>
            <a:r>
              <a:rPr lang="fr-FR" dirty="0" smtClean="0"/>
              <a:t>. </a:t>
            </a:r>
            <a:r>
              <a:rPr dirty="0" smtClean="0"/>
              <a:t>Les pommes provenant de pommiers sauvages mycorhizés par des champignons tel que </a:t>
            </a:r>
            <a:r>
              <a:rPr b="1" dirty="0" smtClean="0"/>
              <a:t>les cèpes</a:t>
            </a:r>
            <a:r>
              <a:rPr dirty="0" smtClean="0"/>
              <a:t>, </a:t>
            </a:r>
            <a:r>
              <a:rPr b="1" dirty="0" smtClean="0"/>
              <a:t>les bolets</a:t>
            </a:r>
            <a:r>
              <a:rPr dirty="0" smtClean="0"/>
              <a:t>, </a:t>
            </a:r>
            <a:r>
              <a:rPr b="1" dirty="0" smtClean="0"/>
              <a:t>les morilles</a:t>
            </a:r>
            <a:r>
              <a:rPr dirty="0" smtClean="0"/>
              <a:t> et les russules sont plus sucrées, plus juteuses et moins fades. </a:t>
            </a:r>
          </a:p>
          <a:p>
            <a:r>
              <a:rPr b="1" dirty="0" smtClean="0"/>
              <a:t>La symbiose arbre fruitier/champignons basidiomycètes</a:t>
            </a:r>
            <a:r>
              <a:rPr dirty="0" smtClean="0"/>
              <a:t> aurait la faculté de stimuler la production de sucre du pommier, au bénéfice du champignon. </a:t>
            </a:r>
          </a:p>
          <a:p>
            <a:r>
              <a:rPr dirty="0" smtClean="0"/>
              <a:t>Mais le pommier seul ne peut pas être l'hôte principal des cèpes ou des bolets par exemple, qui s'associent avec les chênes, les hêtres et les charmes. Cette symbiose atypique résulte d'un </a:t>
            </a:r>
            <a:r>
              <a:rPr b="1" dirty="0" smtClean="0"/>
              <a:t>troc</a:t>
            </a:r>
            <a:r>
              <a:rPr dirty="0" smtClean="0"/>
              <a:t> avec le champignon dont l'hôte principal reste une espèce forestière pérenne. On appelle ce phénomène: </a:t>
            </a:r>
            <a:r>
              <a:rPr b="1" dirty="0" smtClean="0"/>
              <a:t>un pont mycorhizien</a:t>
            </a:r>
            <a:r>
              <a:rPr dirty="0" smtClean="0"/>
              <a:t>.</a:t>
            </a:r>
          </a:p>
          <a:p>
            <a:endParaRPr lang="fr-FR" dirty="0">
              <a:latin typeface="Times"/>
              <a:cs typeface="Time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7" name="Text Box 1"/>
          <p:cNvSpPr txBox="1">
            <a:spLocks noChangeArrowheads="1"/>
          </p:cNvSpPr>
          <p:nvPr/>
        </p:nvSpPr>
        <p:spPr bwMode="auto">
          <a:xfrm>
            <a:off x="2209800" y="0"/>
            <a:ext cx="4419600" cy="685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smtClean="0">
                <a:solidFill>
                  <a:schemeClr val="tx1"/>
                </a:solidFill>
                <a:latin typeface="Times"/>
                <a:cs typeface="Times"/>
              </a:rPr>
              <a:t>Le monde encore peu exploré des mycorhizes</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smtClean="0">
                <a:solidFill>
                  <a:schemeClr val="tx1"/>
                </a:solidFill>
                <a:latin typeface="Times"/>
                <a:cs typeface="Times"/>
              </a:rPr>
              <a:t>n’est pas tout à fait inconnu des marchands </a:t>
            </a:r>
            <a:endParaRPr lang="fr-FR"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6" name="Image 5" descr="mycorhizes-boite.jpg"/>
          <p:cNvPicPr>
            <a:picLocks noChangeAspect="1"/>
          </p:cNvPicPr>
          <p:nvPr/>
        </p:nvPicPr>
        <p:blipFill>
          <a:blip r:embed="rId2"/>
          <a:stretch>
            <a:fillRect/>
          </a:stretch>
        </p:blipFill>
        <p:spPr>
          <a:xfrm>
            <a:off x="4724400" y="1905000"/>
            <a:ext cx="4419600" cy="4419600"/>
          </a:xfrm>
          <a:prstGeom prst="rect">
            <a:avLst/>
          </a:prstGeom>
        </p:spPr>
      </p:pic>
      <p:pic>
        <p:nvPicPr>
          <p:cNvPr id="9" name="Image 8" descr="engrais-plantation-special-reprise-racinaire-avec-mycorhizes-8-kg.jpg"/>
          <p:cNvPicPr>
            <a:picLocks noChangeAspect="1"/>
          </p:cNvPicPr>
          <p:nvPr/>
        </p:nvPicPr>
        <p:blipFill>
          <a:blip r:embed="rId3"/>
          <a:stretch>
            <a:fillRect/>
          </a:stretch>
        </p:blipFill>
        <p:spPr>
          <a:xfrm>
            <a:off x="0" y="685800"/>
            <a:ext cx="4267200" cy="3041894"/>
          </a:xfrm>
          <a:prstGeom prst="rect">
            <a:avLst/>
          </a:prstGeom>
        </p:spPr>
      </p:pic>
      <p:pic>
        <p:nvPicPr>
          <p:cNvPr id="12" name="Image 11" descr="mycorhize novasem bas.jpg"/>
          <p:cNvPicPr>
            <a:picLocks noChangeAspect="1"/>
          </p:cNvPicPr>
          <p:nvPr/>
        </p:nvPicPr>
        <p:blipFill>
          <a:blip r:embed="rId4"/>
          <a:stretch>
            <a:fillRect/>
          </a:stretch>
        </p:blipFill>
        <p:spPr>
          <a:xfrm>
            <a:off x="495300" y="4475768"/>
            <a:ext cx="3924300" cy="2382231"/>
          </a:xfrm>
          <a:prstGeom prst="rect">
            <a:avLst/>
          </a:prstGeom>
        </p:spPr>
      </p:pic>
      <p:pic>
        <p:nvPicPr>
          <p:cNvPr id="13" name="Image 12" descr="mycorhize novasem haut.jpg"/>
          <p:cNvPicPr>
            <a:picLocks noChangeAspect="1"/>
          </p:cNvPicPr>
          <p:nvPr/>
        </p:nvPicPr>
        <p:blipFill>
          <a:blip r:embed="rId5"/>
          <a:stretch>
            <a:fillRect/>
          </a:stretch>
        </p:blipFill>
        <p:spPr>
          <a:xfrm>
            <a:off x="495300" y="3853134"/>
            <a:ext cx="3924300" cy="7188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0" y="0"/>
            <a:ext cx="2133600" cy="1219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lgn="ct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3200" dirty="0" smtClean="0">
                <a:solidFill>
                  <a:schemeClr val="tx1"/>
                </a:solidFill>
                <a:latin typeface="Times"/>
                <a:cs typeface="Times"/>
              </a:rPr>
              <a:t>Avons nous le choix ? </a:t>
            </a:r>
            <a:endParaRPr lang="fr-FR" sz="32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
        <p:nvSpPr>
          <p:cNvPr id="5" name="ZoneTexte 4"/>
          <p:cNvSpPr txBox="1"/>
          <p:nvPr/>
        </p:nvSpPr>
        <p:spPr>
          <a:xfrm>
            <a:off x="-1997" y="1219200"/>
            <a:ext cx="5406950" cy="4339650"/>
          </a:xfrm>
          <a:prstGeom prst="rect">
            <a:avLst/>
          </a:prstGeom>
          <a:noFill/>
        </p:spPr>
        <p:txBody>
          <a:bodyPr wrap="square" rtlCol="0">
            <a:spAutoFit/>
          </a:bodyPr>
          <a:lstStyle/>
          <a:p>
            <a:r>
              <a:rPr sz="2000" dirty="0" smtClean="0">
                <a:latin typeface="Times"/>
                <a:cs typeface="Times"/>
              </a:rPr>
              <a:t>From uniformity to diversity: a paradigm shift from industrial agriculture to diversified agroecological systems.</a:t>
            </a:r>
            <a:r>
              <a:rPr lang="fr-FR" sz="2000" dirty="0" smtClean="0">
                <a:latin typeface="Times"/>
                <a:cs typeface="Times"/>
              </a:rPr>
              <a:t>     </a:t>
            </a:r>
            <a:r>
              <a:rPr lang="fr-FR" dirty="0" smtClean="0">
                <a:latin typeface="Times"/>
                <a:cs typeface="Times"/>
              </a:rPr>
              <a:t>(pp. 1-96)</a:t>
            </a:r>
          </a:p>
          <a:p>
            <a:r>
              <a:rPr lang="fr-FR" dirty="0" smtClean="0">
                <a:latin typeface="Times"/>
                <a:cs typeface="Times"/>
              </a:rPr>
              <a:t> </a:t>
            </a:r>
            <a:r>
              <a:rPr dirty="0" smtClean="0">
                <a:latin typeface="Times"/>
                <a:cs typeface="Times"/>
              </a:rPr>
              <a:t>IPES-Food. 2016.</a:t>
            </a:r>
            <a:r>
              <a:rPr lang="fr-FR" dirty="0" smtClean="0">
                <a:latin typeface="Times"/>
                <a:cs typeface="Times"/>
              </a:rPr>
              <a:t>                   </a:t>
            </a:r>
            <a:r>
              <a:rPr dirty="0" smtClean="0">
                <a:latin typeface="Times"/>
                <a:cs typeface="Times"/>
                <a:hlinkClick r:id="rId2"/>
              </a:rPr>
              <a:t>www.ipes-food.org</a:t>
            </a:r>
            <a:endParaRPr lang="fr-FR" dirty="0" smtClean="0">
              <a:latin typeface="Times"/>
              <a:cs typeface="Times"/>
            </a:endParaRPr>
          </a:p>
          <a:p>
            <a:r>
              <a:rPr lang="fr-FR" dirty="0" smtClean="0"/>
              <a:t>Ce rapport </a:t>
            </a:r>
            <a:r>
              <a:rPr dirty="0" smtClean="0"/>
              <a:t>préconise la transition vers une agro-écologie diversifiée, constituée de fermes moins grandes, moins intensives et utilisant moins d’intrants.</a:t>
            </a:r>
          </a:p>
          <a:p>
            <a:r>
              <a:rPr dirty="0" smtClean="0"/>
              <a:t>L’étude, publiée en juin dernier, est l’une des plus grosses synthèses sur la question des systèmes agricoles développées à ce jour.</a:t>
            </a:r>
            <a:r>
              <a:rPr lang="fr-FR" dirty="0" smtClean="0"/>
              <a:t> </a:t>
            </a:r>
            <a:r>
              <a:rPr dirty="0" smtClean="0"/>
              <a:t>Elle recense près de 400 études publiées par des experts internationaux de tous horizons (de la FAO à l’Université d’Oxford en passant par l’UNEP ou encore la Commission Européenne), rassemblées et analysées par une vingtaine d’experts indépendants</a:t>
            </a:r>
            <a:r>
              <a:rPr lang="fr-FR" dirty="0" smtClean="0"/>
              <a:t> </a:t>
            </a:r>
            <a:r>
              <a:rPr dirty="0" smtClean="0"/>
              <a:t>coordonnés par l’IPES</a:t>
            </a:r>
            <a:r>
              <a:rPr lang="fr-FR" dirty="0" smtClean="0"/>
              <a:t>.</a:t>
            </a:r>
            <a:r>
              <a:rPr dirty="0" smtClean="0"/>
              <a:t>  </a:t>
            </a:r>
            <a:r>
              <a:rPr dirty="0" smtClean="0">
                <a:latin typeface="Times"/>
                <a:cs typeface="Times"/>
              </a:rPr>
              <a:t> </a:t>
            </a:r>
          </a:p>
          <a:p>
            <a:endParaRPr lang="fr-FR" dirty="0"/>
          </a:p>
        </p:txBody>
      </p:sp>
      <p:pic>
        <p:nvPicPr>
          <p:cNvPr id="6" name="Image 5" descr="IPES Food.jpg"/>
          <p:cNvPicPr>
            <a:picLocks noChangeAspect="1"/>
          </p:cNvPicPr>
          <p:nvPr/>
        </p:nvPicPr>
        <p:blipFill>
          <a:blip r:embed="rId3"/>
          <a:stretch>
            <a:fillRect/>
          </a:stretch>
        </p:blipFill>
        <p:spPr>
          <a:xfrm>
            <a:off x="2128870" y="0"/>
            <a:ext cx="3276083" cy="1219200"/>
          </a:xfrm>
          <a:prstGeom prst="rect">
            <a:avLst/>
          </a:prstGeom>
        </p:spPr>
      </p:pic>
      <p:sp>
        <p:nvSpPr>
          <p:cNvPr id="7" name="ZoneTexte 6"/>
          <p:cNvSpPr txBox="1"/>
          <p:nvPr/>
        </p:nvSpPr>
        <p:spPr>
          <a:xfrm>
            <a:off x="0" y="5429071"/>
            <a:ext cx="9129756" cy="1200329"/>
          </a:xfrm>
          <a:prstGeom prst="rect">
            <a:avLst/>
          </a:prstGeom>
          <a:noFill/>
        </p:spPr>
        <p:txBody>
          <a:bodyPr wrap="square" rtlCol="0">
            <a:spAutoFit/>
          </a:bodyPr>
          <a:lstStyle/>
          <a:p>
            <a:r>
              <a:rPr dirty="0" smtClean="0"/>
              <a:t>Son objectif : analyser les problèmes et les failles du système agricole et alimentaire mondial (son empreinte écologique, économique et sociale, la faim dans le monde…) afin de mieux comprendre comment le transformer pour à la fois nourrir la planète et ne pas détruire l’écosystème.</a:t>
            </a:r>
          </a:p>
        </p:txBody>
      </p:sp>
      <p:pic>
        <p:nvPicPr>
          <p:cNvPr id="8" name="Image 7" descr="agriculture industr .jpg"/>
          <p:cNvPicPr>
            <a:picLocks noChangeAspect="1"/>
          </p:cNvPicPr>
          <p:nvPr/>
        </p:nvPicPr>
        <p:blipFill>
          <a:blip r:embed="rId4"/>
          <a:stretch>
            <a:fillRect/>
          </a:stretch>
        </p:blipFill>
        <p:spPr>
          <a:xfrm>
            <a:off x="5406950" y="0"/>
            <a:ext cx="3737050" cy="2527300"/>
          </a:xfrm>
          <a:prstGeom prst="rect">
            <a:avLst/>
          </a:prstGeom>
        </p:spPr>
      </p:pic>
      <p:pic>
        <p:nvPicPr>
          <p:cNvPr id="9" name="Image 8" descr="binage à la main.jpg"/>
          <p:cNvPicPr>
            <a:picLocks noChangeAspect="1"/>
          </p:cNvPicPr>
          <p:nvPr/>
        </p:nvPicPr>
        <p:blipFill>
          <a:blip r:embed="rId5"/>
          <a:stretch>
            <a:fillRect/>
          </a:stretch>
        </p:blipFill>
        <p:spPr>
          <a:xfrm>
            <a:off x="5406950" y="2540000"/>
            <a:ext cx="3737049" cy="24759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3" name="Image 2" descr="Pitter jardin soigné.jpg"/>
          <p:cNvPicPr>
            <a:picLocks noChangeAspect="1"/>
          </p:cNvPicPr>
          <p:nvPr/>
        </p:nvPicPr>
        <p:blipFill>
          <a:blip r:embed="rId2"/>
          <a:stretch>
            <a:fillRect/>
          </a:stretch>
        </p:blipFill>
        <p:spPr>
          <a:xfrm>
            <a:off x="584385" y="1"/>
            <a:ext cx="8102415" cy="6172200"/>
          </a:xfrm>
          <a:prstGeom prst="rect">
            <a:avLst/>
          </a:prstGeom>
        </p:spPr>
      </p:pic>
      <p:sp>
        <p:nvSpPr>
          <p:cNvPr id="4" name="ZoneTexte 3"/>
          <p:cNvSpPr txBox="1"/>
          <p:nvPr/>
        </p:nvSpPr>
        <p:spPr>
          <a:xfrm>
            <a:off x="2826790" y="5943600"/>
            <a:ext cx="3497810" cy="369332"/>
          </a:xfrm>
          <a:prstGeom prst="rect">
            <a:avLst/>
          </a:prstGeom>
          <a:noFill/>
        </p:spPr>
        <p:txBody>
          <a:bodyPr wrap="none" rtlCol="0">
            <a:spAutoFit/>
          </a:bodyPr>
          <a:lstStyle/>
          <a:p>
            <a:r>
              <a:rPr lang="fr-FR" dirty="0" smtClean="0"/>
              <a:t>Je vous remercie de votre attention</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1295399" y="0"/>
            <a:ext cx="6248401"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 En Angleterre, le premier </a:t>
            </a:r>
            <a:r>
              <a:rPr lang="fr-FR" sz="2000" dirty="0" err="1" smtClean="0">
                <a:solidFill>
                  <a:schemeClr val="tx1"/>
                </a:solidFill>
                <a:latin typeface="Times"/>
                <a:cs typeface="Times"/>
              </a:rPr>
              <a:t>jardin-forêt</a:t>
            </a:r>
            <a:r>
              <a:rPr lang="fr-FR" sz="2000" dirty="0" smtClean="0">
                <a:solidFill>
                  <a:schemeClr val="tx1"/>
                </a:solidFill>
                <a:latin typeface="Times"/>
                <a:cs typeface="Times"/>
              </a:rPr>
              <a:t> en climat tempéré</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sp>
        <p:nvSpPr>
          <p:cNvPr id="6" name="ZoneTexte 5"/>
          <p:cNvSpPr txBox="1"/>
          <p:nvPr/>
        </p:nvSpPr>
        <p:spPr>
          <a:xfrm>
            <a:off x="76199" y="533400"/>
            <a:ext cx="9067801" cy="1754327"/>
          </a:xfrm>
          <a:prstGeom prst="rect">
            <a:avLst/>
          </a:prstGeom>
          <a:noFill/>
        </p:spPr>
        <p:txBody>
          <a:bodyPr wrap="square" rtlCol="0">
            <a:spAutoFit/>
          </a:bodyPr>
          <a:lstStyle/>
          <a:p>
            <a:r>
              <a:rPr lang="fr-FR" dirty="0" smtClean="0">
                <a:latin typeface="Times"/>
                <a:cs typeface="Times"/>
              </a:rPr>
              <a:t>Vers 1960 dans le Shropshire, Robert Hart crée le premier </a:t>
            </a:r>
            <a:r>
              <a:rPr lang="fr-FR" dirty="0" err="1" smtClean="0">
                <a:latin typeface="Times"/>
                <a:cs typeface="Times"/>
              </a:rPr>
              <a:t>jardin-forêt</a:t>
            </a:r>
            <a:r>
              <a:rPr lang="fr-FR" dirty="0" smtClean="0">
                <a:latin typeface="Times"/>
                <a:cs typeface="Times"/>
              </a:rPr>
              <a:t> en climat tempéré. Il est probablement le premier à utiliser l’expression de </a:t>
            </a:r>
            <a:r>
              <a:rPr lang="fr-FR" dirty="0" err="1" smtClean="0">
                <a:latin typeface="Times"/>
                <a:cs typeface="Times"/>
              </a:rPr>
              <a:t>forest</a:t>
            </a:r>
            <a:r>
              <a:rPr lang="fr-FR" dirty="0" smtClean="0">
                <a:latin typeface="Times"/>
                <a:cs typeface="Times"/>
              </a:rPr>
              <a:t> </a:t>
            </a:r>
            <a:r>
              <a:rPr lang="fr-FR" dirty="0" err="1" smtClean="0">
                <a:latin typeface="Times"/>
                <a:cs typeface="Times"/>
              </a:rPr>
              <a:t>garden</a:t>
            </a:r>
            <a:r>
              <a:rPr lang="fr-FR" dirty="0" smtClean="0">
                <a:latin typeface="Times"/>
                <a:cs typeface="Times"/>
              </a:rPr>
              <a:t>. Cependant son livre </a:t>
            </a:r>
            <a:r>
              <a:rPr lang="fr-FR" i="1" dirty="0" smtClean="0">
                <a:latin typeface="Times"/>
                <a:cs typeface="Times"/>
              </a:rPr>
              <a:t>Forest </a:t>
            </a:r>
            <a:r>
              <a:rPr lang="fr-FR" i="1" dirty="0" err="1" smtClean="0">
                <a:latin typeface="Times"/>
                <a:cs typeface="Times"/>
              </a:rPr>
              <a:t>Gardening</a:t>
            </a:r>
            <a:r>
              <a:rPr lang="fr-FR" i="1" dirty="0" smtClean="0">
                <a:latin typeface="Times"/>
                <a:cs typeface="Times"/>
              </a:rPr>
              <a:t>, </a:t>
            </a:r>
            <a:r>
              <a:rPr lang="fr-FR" i="1" dirty="0" err="1" smtClean="0">
                <a:latin typeface="Times"/>
                <a:cs typeface="Times"/>
              </a:rPr>
              <a:t>Cultivating</a:t>
            </a:r>
            <a:r>
              <a:rPr lang="fr-FR" i="1" dirty="0" smtClean="0">
                <a:latin typeface="Times"/>
                <a:cs typeface="Times"/>
              </a:rPr>
              <a:t> an </a:t>
            </a:r>
            <a:r>
              <a:rPr lang="fr-FR" i="1" dirty="0" err="1" smtClean="0">
                <a:latin typeface="Times"/>
                <a:cs typeface="Times"/>
              </a:rPr>
              <a:t>Edible</a:t>
            </a:r>
            <a:r>
              <a:rPr lang="fr-FR" i="1" dirty="0" smtClean="0">
                <a:latin typeface="Times"/>
                <a:cs typeface="Times"/>
              </a:rPr>
              <a:t> </a:t>
            </a:r>
            <a:r>
              <a:rPr lang="fr-FR" i="1" dirty="0" err="1" smtClean="0">
                <a:latin typeface="Times"/>
                <a:cs typeface="Times"/>
              </a:rPr>
              <a:t>Landscape</a:t>
            </a:r>
            <a:r>
              <a:rPr lang="fr-FR" dirty="0" smtClean="0">
                <a:latin typeface="Times"/>
                <a:cs typeface="Times"/>
              </a:rPr>
              <a:t> ne paraît qu’en 1991. Son travail est largement ignoré des australiens initiateurs du mot </a:t>
            </a:r>
            <a:r>
              <a:rPr lang="fr-FR" dirty="0" err="1" smtClean="0">
                <a:latin typeface="Times"/>
                <a:cs typeface="Times"/>
              </a:rPr>
              <a:t>permaculture</a:t>
            </a:r>
            <a:r>
              <a:rPr lang="fr-FR" dirty="0" smtClean="0">
                <a:latin typeface="Times"/>
                <a:cs typeface="Times"/>
              </a:rPr>
              <a:t> et l’on peut noter qu’une école britannique (Patrick </a:t>
            </a:r>
            <a:r>
              <a:rPr lang="fr-FR" dirty="0" err="1" smtClean="0">
                <a:latin typeface="Times"/>
                <a:cs typeface="Times"/>
              </a:rPr>
              <a:t>Whitefield</a:t>
            </a:r>
            <a:r>
              <a:rPr lang="fr-FR" dirty="0" smtClean="0">
                <a:latin typeface="Times"/>
                <a:cs typeface="Times"/>
              </a:rPr>
              <a:t> 1996, Martin Crawford 2010) développe la théorie et la pratique du </a:t>
            </a:r>
            <a:r>
              <a:rPr lang="fr-FR" dirty="0" err="1" smtClean="0">
                <a:latin typeface="Times"/>
                <a:cs typeface="Times"/>
              </a:rPr>
              <a:t>jardin-forêt</a:t>
            </a:r>
            <a:r>
              <a:rPr lang="fr-FR" dirty="0" smtClean="0">
                <a:latin typeface="Times"/>
                <a:cs typeface="Times"/>
              </a:rPr>
              <a:t> sans se réclamer de la notion plus vaste de </a:t>
            </a:r>
            <a:r>
              <a:rPr lang="fr-FR" dirty="0" err="1" smtClean="0">
                <a:latin typeface="Times"/>
                <a:cs typeface="Times"/>
              </a:rPr>
              <a:t>permaculture</a:t>
            </a:r>
            <a:r>
              <a:rPr lang="fr-FR" dirty="0" smtClean="0">
                <a:latin typeface="Times"/>
                <a:cs typeface="Times"/>
              </a:rPr>
              <a:t>.</a:t>
            </a:r>
            <a:r>
              <a:rPr lang="fr-FR" dirty="0" smtClean="0"/>
              <a:t> </a:t>
            </a:r>
            <a:endParaRPr lang="fr-FR" dirty="0"/>
          </a:p>
        </p:txBody>
      </p:sp>
      <p:pic>
        <p:nvPicPr>
          <p:cNvPr id="7" name="Image 6" descr="COUV.R.Hart.JPG"/>
          <p:cNvPicPr>
            <a:picLocks noChangeAspect="1"/>
          </p:cNvPicPr>
          <p:nvPr/>
        </p:nvPicPr>
        <p:blipFill>
          <a:blip r:embed="rId2"/>
          <a:stretch>
            <a:fillRect/>
          </a:stretch>
        </p:blipFill>
        <p:spPr>
          <a:xfrm>
            <a:off x="76199" y="2287727"/>
            <a:ext cx="2617153" cy="4076721"/>
          </a:xfrm>
          <a:prstGeom prst="rect">
            <a:avLst/>
          </a:prstGeom>
        </p:spPr>
      </p:pic>
      <p:pic>
        <p:nvPicPr>
          <p:cNvPr id="8" name="Image 7" descr="Creating a fg Martin Crawford.jpg"/>
          <p:cNvPicPr>
            <a:picLocks noChangeAspect="1"/>
          </p:cNvPicPr>
          <p:nvPr/>
        </p:nvPicPr>
        <p:blipFill>
          <a:blip r:embed="rId3"/>
          <a:stretch>
            <a:fillRect/>
          </a:stretch>
        </p:blipFill>
        <p:spPr>
          <a:xfrm>
            <a:off x="5878533" y="2287727"/>
            <a:ext cx="3265467" cy="4076722"/>
          </a:xfrm>
          <a:prstGeom prst="rect">
            <a:avLst/>
          </a:prstGeom>
        </p:spPr>
      </p:pic>
      <p:pic>
        <p:nvPicPr>
          <p:cNvPr id="9" name="Image 8" descr="COUV;P.Whitefield.jpg"/>
          <p:cNvPicPr>
            <a:picLocks noChangeAspect="1"/>
          </p:cNvPicPr>
          <p:nvPr/>
        </p:nvPicPr>
        <p:blipFill>
          <a:blip r:embed="rId4"/>
          <a:stretch>
            <a:fillRect/>
          </a:stretch>
        </p:blipFill>
        <p:spPr>
          <a:xfrm>
            <a:off x="2743200" y="2287727"/>
            <a:ext cx="3108500" cy="40767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pic>
        <p:nvPicPr>
          <p:cNvPr id="4" name="Image 3" descr="edibleforestgardens.COUV.jpg"/>
          <p:cNvPicPr>
            <a:picLocks noChangeAspect="1"/>
          </p:cNvPicPr>
          <p:nvPr/>
        </p:nvPicPr>
        <p:blipFill>
          <a:blip r:embed="rId2"/>
          <a:stretch>
            <a:fillRect/>
          </a:stretch>
        </p:blipFill>
        <p:spPr>
          <a:xfrm>
            <a:off x="381000" y="254000"/>
            <a:ext cx="6248400" cy="6350000"/>
          </a:xfrm>
          <a:prstGeom prst="rect">
            <a:avLst/>
          </a:prstGeom>
        </p:spPr>
      </p:pic>
      <p:sp>
        <p:nvSpPr>
          <p:cNvPr id="5" name="ZoneTexte 4"/>
          <p:cNvSpPr txBox="1"/>
          <p:nvPr/>
        </p:nvSpPr>
        <p:spPr>
          <a:xfrm>
            <a:off x="6858000" y="1702475"/>
            <a:ext cx="2133600" cy="2031325"/>
          </a:xfrm>
          <a:prstGeom prst="rect">
            <a:avLst/>
          </a:prstGeom>
          <a:noFill/>
        </p:spPr>
        <p:txBody>
          <a:bodyPr wrap="square" rtlCol="0">
            <a:spAutoFit/>
          </a:bodyPr>
          <a:lstStyle/>
          <a:p>
            <a:r>
              <a:rPr lang="fr-FR" dirty="0" smtClean="0"/>
              <a:t>Le </a:t>
            </a:r>
            <a:r>
              <a:rPr lang="fr-FR" dirty="0" err="1" smtClean="0"/>
              <a:t>traité-fleuve</a:t>
            </a:r>
            <a:r>
              <a:rPr lang="fr-FR" dirty="0" smtClean="0"/>
              <a:t> de Dave </a:t>
            </a:r>
            <a:r>
              <a:rPr lang="fr-FR" dirty="0" err="1" smtClean="0"/>
              <a:t>Jacke</a:t>
            </a:r>
            <a:r>
              <a:rPr lang="fr-FR" dirty="0" smtClean="0"/>
              <a:t> est peut-être inutilement détaillé mais illustre le haut niveau de formalisation sur ce sujet</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2667000" y="0"/>
            <a:ext cx="31242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Les 7 étages de Robert Hart</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6" name="Image 5" descr="forest-garden-page1-1024x780-1024x780.jpeg"/>
          <p:cNvPicPr>
            <a:picLocks noChangeAspect="1"/>
          </p:cNvPicPr>
          <p:nvPr/>
        </p:nvPicPr>
        <p:blipFill>
          <a:blip r:embed="rId2"/>
          <a:stretch>
            <a:fillRect/>
          </a:stretch>
        </p:blipFill>
        <p:spPr>
          <a:xfrm>
            <a:off x="65614" y="457200"/>
            <a:ext cx="9078386" cy="5899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4724400" y="0"/>
            <a:ext cx="28194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Les 7 étages en Australie</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7" name="Image 6" descr="étages Mollison.jpg"/>
          <p:cNvPicPr>
            <a:picLocks noChangeAspect="1"/>
          </p:cNvPicPr>
          <p:nvPr/>
        </p:nvPicPr>
        <p:blipFill>
          <a:blip r:embed="rId2"/>
          <a:stretch>
            <a:fillRect/>
          </a:stretch>
        </p:blipFill>
        <p:spPr>
          <a:xfrm>
            <a:off x="-76200" y="0"/>
            <a:ext cx="4630918" cy="6858000"/>
          </a:xfrm>
          <a:prstGeom prst="rect">
            <a:avLst/>
          </a:prstGeom>
        </p:spPr>
      </p:pic>
      <p:sp>
        <p:nvSpPr>
          <p:cNvPr id="9" name="ZoneTexte 8"/>
          <p:cNvSpPr txBox="1"/>
          <p:nvPr/>
        </p:nvSpPr>
        <p:spPr>
          <a:xfrm>
            <a:off x="4554718" y="533400"/>
            <a:ext cx="4540771" cy="1477328"/>
          </a:xfrm>
          <a:prstGeom prst="rect">
            <a:avLst/>
          </a:prstGeom>
          <a:noFill/>
        </p:spPr>
        <p:txBody>
          <a:bodyPr wrap="square" rtlCol="0">
            <a:spAutoFit/>
          </a:bodyPr>
          <a:lstStyle/>
          <a:p>
            <a:r>
              <a:rPr lang="fr-FR" dirty="0" smtClean="0">
                <a:latin typeface="Times"/>
                <a:cs typeface="Times"/>
              </a:rPr>
              <a:t>Dans </a:t>
            </a:r>
            <a:r>
              <a:rPr lang="fr-FR" i="1" dirty="0" err="1" smtClean="0">
                <a:latin typeface="Times"/>
                <a:cs typeface="Times"/>
              </a:rPr>
              <a:t>Permaculture</a:t>
            </a:r>
            <a:r>
              <a:rPr lang="fr-FR" i="1" dirty="0" smtClean="0">
                <a:latin typeface="Times"/>
                <a:cs typeface="Times"/>
              </a:rPr>
              <a:t> One</a:t>
            </a:r>
            <a:r>
              <a:rPr lang="fr-FR" dirty="0" smtClean="0">
                <a:latin typeface="Times"/>
                <a:cs typeface="Times"/>
              </a:rPr>
              <a:t>, 1978, livre </a:t>
            </a:r>
            <a:r>
              <a:rPr lang="fr-FR" smtClean="0">
                <a:latin typeface="Times"/>
                <a:cs typeface="Times"/>
              </a:rPr>
              <a:t>fondateur de B</a:t>
            </a:r>
            <a:r>
              <a:rPr lang="fr-FR" dirty="0" smtClean="0">
                <a:latin typeface="Times"/>
                <a:cs typeface="Times"/>
              </a:rPr>
              <a:t>. </a:t>
            </a:r>
            <a:r>
              <a:rPr lang="fr-FR" dirty="0" err="1" smtClean="0">
                <a:latin typeface="Times"/>
                <a:cs typeface="Times"/>
              </a:rPr>
              <a:t>Mollison</a:t>
            </a:r>
            <a:r>
              <a:rPr lang="fr-FR" dirty="0" smtClean="0">
                <a:latin typeface="Times"/>
                <a:cs typeface="Times"/>
              </a:rPr>
              <a:t> et D. </a:t>
            </a:r>
            <a:r>
              <a:rPr lang="fr-FR" dirty="0" err="1" smtClean="0">
                <a:latin typeface="Times"/>
                <a:cs typeface="Times"/>
              </a:rPr>
              <a:t>Holmgren</a:t>
            </a:r>
            <a:r>
              <a:rPr lang="fr-FR" dirty="0" smtClean="0">
                <a:latin typeface="Times"/>
                <a:cs typeface="Times"/>
              </a:rPr>
              <a:t>, on retrouve la notion d’étage de Hart, même si le terme de </a:t>
            </a:r>
            <a:r>
              <a:rPr lang="fr-FR" dirty="0" err="1" smtClean="0">
                <a:latin typeface="Times"/>
                <a:cs typeface="Times"/>
              </a:rPr>
              <a:t>forest-garden</a:t>
            </a:r>
            <a:r>
              <a:rPr lang="fr-FR" dirty="0" smtClean="0">
                <a:latin typeface="Times"/>
                <a:cs typeface="Times"/>
              </a:rPr>
              <a:t> est absent.  A noter le partage de l’espace souterrain par les racines </a:t>
            </a:r>
            <a:endParaRPr lang="fr-FR" dirty="0"/>
          </a:p>
        </p:txBody>
      </p:sp>
      <p:pic>
        <p:nvPicPr>
          <p:cNvPr id="10" name="Image 9" descr="Permculture One.Couv.jpg"/>
          <p:cNvPicPr>
            <a:picLocks noChangeAspect="1"/>
          </p:cNvPicPr>
          <p:nvPr/>
        </p:nvPicPr>
        <p:blipFill>
          <a:blip r:embed="rId3"/>
          <a:stretch>
            <a:fillRect/>
          </a:stretch>
        </p:blipFill>
        <p:spPr>
          <a:xfrm>
            <a:off x="5524058" y="2057400"/>
            <a:ext cx="3619942" cy="4800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Ghislain Nicaise - 30 août 2016</a:t>
            </a:r>
            <a:endParaRPr lang="fr-FR"/>
          </a:p>
        </p:txBody>
      </p:sp>
      <p:sp>
        <p:nvSpPr>
          <p:cNvPr id="4" name="Text Box 1"/>
          <p:cNvSpPr txBox="1">
            <a:spLocks noChangeArrowheads="1"/>
          </p:cNvSpPr>
          <p:nvPr/>
        </p:nvSpPr>
        <p:spPr bwMode="auto">
          <a:xfrm>
            <a:off x="2743200" y="0"/>
            <a:ext cx="34290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Le </a:t>
            </a:r>
            <a:r>
              <a:rPr lang="fr-FR" sz="2000" dirty="0" err="1" smtClean="0">
                <a:solidFill>
                  <a:schemeClr val="tx1"/>
                </a:solidFill>
                <a:latin typeface="Times"/>
                <a:cs typeface="Times"/>
              </a:rPr>
              <a:t>jardin-forêt</a:t>
            </a:r>
            <a:r>
              <a:rPr lang="fr-FR" sz="2000" dirty="0" smtClean="0">
                <a:solidFill>
                  <a:schemeClr val="tx1"/>
                </a:solidFill>
                <a:latin typeface="Times"/>
                <a:cs typeface="Times"/>
              </a:rPr>
              <a:t> de Robert Hart</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5" name="Image 4" descr="forest garden R.Hart.jpg"/>
          <p:cNvPicPr>
            <a:picLocks noChangeAspect="1"/>
          </p:cNvPicPr>
          <p:nvPr/>
        </p:nvPicPr>
        <p:blipFill>
          <a:blip r:embed="rId2"/>
          <a:stretch>
            <a:fillRect/>
          </a:stretch>
        </p:blipFill>
        <p:spPr>
          <a:xfrm>
            <a:off x="1447800" y="466090"/>
            <a:ext cx="6705600" cy="4931410"/>
          </a:xfrm>
          <a:prstGeom prst="rect">
            <a:avLst/>
          </a:prstGeom>
        </p:spPr>
      </p:pic>
      <p:sp>
        <p:nvSpPr>
          <p:cNvPr id="6" name="ZoneTexte 5"/>
          <p:cNvSpPr txBox="1"/>
          <p:nvPr/>
        </p:nvSpPr>
        <p:spPr>
          <a:xfrm>
            <a:off x="76200" y="5369004"/>
            <a:ext cx="9067800" cy="1107996"/>
          </a:xfrm>
          <a:prstGeom prst="rect">
            <a:avLst/>
          </a:prstGeom>
          <a:noFill/>
        </p:spPr>
        <p:txBody>
          <a:bodyPr wrap="square" rtlCol="0">
            <a:spAutoFit/>
          </a:bodyPr>
          <a:lstStyle/>
          <a:p>
            <a:r>
              <a:rPr lang="fr-FR" dirty="0" smtClean="0">
                <a:latin typeface="Times"/>
                <a:cs typeface="Times"/>
              </a:rPr>
              <a:t>Sur 500 m</a:t>
            </a:r>
            <a:r>
              <a:rPr lang="fr-FR" baseline="30000" dirty="0" smtClean="0">
                <a:latin typeface="Times"/>
                <a:cs typeface="Times"/>
              </a:rPr>
              <a:t>2</a:t>
            </a:r>
            <a:r>
              <a:rPr lang="fr-FR" dirty="0" smtClean="0">
                <a:latin typeface="Times"/>
                <a:cs typeface="Times"/>
              </a:rPr>
              <a:t>. Créé à partir d’un verger de pommiers faisant canopée. (N’existe plus)</a:t>
            </a:r>
          </a:p>
          <a:p>
            <a:r>
              <a:rPr lang="fr-FR" dirty="0" smtClean="0">
                <a:latin typeface="Times"/>
                <a:cs typeface="Times"/>
              </a:rPr>
              <a:t>Principale source de nourriture pour R. Hart et son frère handicapé (régime </a:t>
            </a:r>
            <a:r>
              <a:rPr lang="fr-FR" dirty="0" err="1" smtClean="0">
                <a:latin typeface="Times"/>
                <a:cs typeface="Times"/>
              </a:rPr>
              <a:t>végan</a:t>
            </a:r>
            <a:r>
              <a:rPr lang="fr-FR" dirty="0" smtClean="0">
                <a:latin typeface="Times"/>
                <a:cs typeface="Times"/>
              </a:rPr>
              <a:t>)</a:t>
            </a:r>
          </a:p>
          <a:p>
            <a:r>
              <a:rPr lang="fr-FR" dirty="0" smtClean="0">
                <a:latin typeface="Times"/>
                <a:cs typeface="Times"/>
              </a:rPr>
              <a:t>Très peu d’intrants mais pas assez de plantes fixatrices d’azote. Trop peu de clairières</a:t>
            </a:r>
          </a:p>
          <a:p>
            <a:endParaRPr lang="fr-FR" baseline="30000" dirty="0" smtClean="0"/>
          </a:p>
          <a:p>
            <a:endParaRPr lang="fr-FR" baseline="30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Espace réservé du pied de page 2"/>
          <p:cNvSpPr>
            <a:spLocks noGrp="1"/>
          </p:cNvSpPr>
          <p:nvPr>
            <p:ph type="ftr" sz="quarter" idx="11"/>
          </p:nvPr>
        </p:nvSpPr>
        <p:spPr>
          <a:xfrm>
            <a:off x="3429000" y="6550025"/>
            <a:ext cx="1981200" cy="307975"/>
          </a:xfrm>
          <a:noFill/>
          <a:ln/>
        </p:spPr>
        <p:txBody>
          <a:bodyPr/>
          <a:lstStyle/>
          <a:p>
            <a:r>
              <a:rPr lang="fr-FR" sz="1000" smtClean="0"/>
              <a:t>Ghislain Nicaise - 30 août 2016</a:t>
            </a:r>
            <a:endParaRPr lang="fr-FR" sz="1000"/>
          </a:p>
        </p:txBody>
      </p:sp>
      <p:sp>
        <p:nvSpPr>
          <p:cNvPr id="34819" name="Text Box 1"/>
          <p:cNvSpPr txBox="1">
            <a:spLocks noChangeArrowheads="1"/>
          </p:cNvSpPr>
          <p:nvPr/>
        </p:nvSpPr>
        <p:spPr bwMode="auto">
          <a:xfrm>
            <a:off x="1066800" y="76200"/>
            <a:ext cx="69342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a:solidFill>
                  <a:schemeClr val="tx1"/>
                </a:solidFill>
                <a:latin typeface="Times"/>
                <a:cs typeface="Times"/>
              </a:rPr>
              <a:t>Le </a:t>
            </a:r>
            <a:r>
              <a:rPr lang="fr-FR" dirty="0" smtClean="0">
                <a:solidFill>
                  <a:schemeClr val="tx1"/>
                </a:solidFill>
                <a:latin typeface="Times"/>
                <a:cs typeface="Times"/>
              </a:rPr>
              <a:t>jardin </a:t>
            </a:r>
            <a:r>
              <a:rPr lang="fr-FR" dirty="0">
                <a:solidFill>
                  <a:schemeClr val="tx1"/>
                </a:solidFill>
                <a:latin typeface="Times"/>
                <a:cs typeface="Times"/>
              </a:rPr>
              <a:t>des Fraternités Ouvrières à </a:t>
            </a:r>
            <a:r>
              <a:rPr lang="fr-FR" dirty="0" smtClean="0">
                <a:solidFill>
                  <a:schemeClr val="tx1"/>
                </a:solidFill>
                <a:latin typeface="Times"/>
                <a:cs typeface="Times"/>
              </a:rPr>
              <a:t>Mouscron </a:t>
            </a:r>
            <a:r>
              <a:rPr lang="fr-FR" sz="1600" dirty="0" smtClean="0">
                <a:solidFill>
                  <a:schemeClr val="tx1"/>
                </a:solidFill>
                <a:latin typeface="Times"/>
                <a:cs typeface="Times"/>
              </a:rPr>
              <a:t>(Gilbert et Josine Cardon)</a:t>
            </a:r>
            <a:endParaRPr lang="fr-FR" sz="16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smtClean="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59398" name="Image 13" descr="120517.Mouscron.red.jpg"/>
          <p:cNvPicPr>
            <a:picLocks noChangeAspect="1"/>
          </p:cNvPicPr>
          <p:nvPr/>
        </p:nvPicPr>
        <p:blipFill>
          <a:blip r:embed="rId3"/>
          <a:srcRect/>
          <a:stretch>
            <a:fillRect/>
          </a:stretch>
        </p:blipFill>
        <p:spPr bwMode="auto">
          <a:xfrm>
            <a:off x="1295400" y="557031"/>
            <a:ext cx="6562726" cy="4319769"/>
          </a:xfrm>
          <a:prstGeom prst="rect">
            <a:avLst/>
          </a:prstGeom>
          <a:noFill/>
          <a:ln w="9525">
            <a:noFill/>
            <a:miter lim="800000"/>
            <a:headEnd/>
            <a:tailEnd/>
          </a:ln>
        </p:spPr>
      </p:pic>
      <p:sp>
        <p:nvSpPr>
          <p:cNvPr id="6" name="ZoneTexte 5"/>
          <p:cNvSpPr txBox="1"/>
          <p:nvPr/>
        </p:nvSpPr>
        <p:spPr>
          <a:xfrm>
            <a:off x="152400" y="5029200"/>
            <a:ext cx="5715000" cy="1477328"/>
          </a:xfrm>
          <a:prstGeom prst="rect">
            <a:avLst/>
          </a:prstGeom>
          <a:noFill/>
        </p:spPr>
        <p:txBody>
          <a:bodyPr wrap="square" rtlCol="0">
            <a:spAutoFit/>
          </a:bodyPr>
          <a:lstStyle/>
          <a:p>
            <a:r>
              <a:rPr lang="fr-FR" dirty="0" smtClean="0">
                <a:latin typeface="Times"/>
                <a:cs typeface="Times"/>
              </a:rPr>
              <a:t>Sur 1800 m</a:t>
            </a:r>
            <a:r>
              <a:rPr lang="fr-FR" baseline="30000" dirty="0" smtClean="0">
                <a:latin typeface="Times"/>
                <a:cs typeface="Times"/>
              </a:rPr>
              <a:t>2</a:t>
            </a:r>
          </a:p>
          <a:p>
            <a:r>
              <a:rPr lang="fr-FR" dirty="0" smtClean="0">
                <a:latin typeface="Times"/>
                <a:cs typeface="Times"/>
              </a:rPr>
              <a:t>Pas vraiment de canopée</a:t>
            </a:r>
          </a:p>
          <a:p>
            <a:r>
              <a:rPr lang="fr-FR" dirty="0" smtClean="0">
                <a:latin typeface="Times"/>
                <a:cs typeface="Times"/>
              </a:rPr>
              <a:t>Une mare, 3 serres, 2000 espèces (introduites…)</a:t>
            </a:r>
          </a:p>
          <a:p>
            <a:r>
              <a:rPr lang="fr-FR" dirty="0" smtClean="0">
                <a:latin typeface="Times"/>
                <a:cs typeface="Times"/>
              </a:rPr>
              <a:t>Poules en libre parcours</a:t>
            </a:r>
          </a:p>
          <a:p>
            <a:r>
              <a:rPr lang="fr-FR" dirty="0" smtClean="0">
                <a:latin typeface="Times"/>
                <a:cs typeface="Times"/>
              </a:rPr>
              <a:t>Production de légumes et fruits pour une grande famille</a:t>
            </a:r>
            <a:endParaRPr lang="fr-FR" dirty="0">
              <a:latin typeface="Times"/>
              <a:cs typeface="Times"/>
            </a:endParaRPr>
          </a:p>
        </p:txBody>
      </p:sp>
      <p:pic>
        <p:nvPicPr>
          <p:cNvPr id="8" name="Image 7" descr="Josine Cardon.jpg"/>
          <p:cNvPicPr>
            <a:picLocks noChangeAspect="1"/>
          </p:cNvPicPr>
          <p:nvPr/>
        </p:nvPicPr>
        <p:blipFill>
          <a:blip r:embed="rId4"/>
          <a:stretch>
            <a:fillRect/>
          </a:stretch>
        </p:blipFill>
        <p:spPr>
          <a:xfrm>
            <a:off x="5867400" y="4918880"/>
            <a:ext cx="3200400" cy="186291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Espace réservé du pied de page 2"/>
          <p:cNvSpPr>
            <a:spLocks noGrp="1"/>
          </p:cNvSpPr>
          <p:nvPr>
            <p:ph type="ftr" sz="quarter" idx="11"/>
          </p:nvPr>
        </p:nvSpPr>
        <p:spPr>
          <a:xfrm>
            <a:off x="3429000" y="6550025"/>
            <a:ext cx="1981200" cy="307975"/>
          </a:xfrm>
          <a:noFill/>
          <a:ln/>
        </p:spPr>
        <p:txBody>
          <a:bodyPr/>
          <a:lstStyle/>
          <a:p>
            <a:r>
              <a:rPr lang="fr-FR" sz="1000" smtClean="0"/>
              <a:t>Ghislain Nicaise - 30 août 2016</a:t>
            </a:r>
            <a:endParaRPr lang="fr-FR" sz="1000"/>
          </a:p>
        </p:txBody>
      </p:sp>
      <p:sp>
        <p:nvSpPr>
          <p:cNvPr id="34819" name="Text Box 1"/>
          <p:cNvSpPr txBox="1">
            <a:spLocks noChangeArrowheads="1"/>
          </p:cNvSpPr>
          <p:nvPr/>
        </p:nvSpPr>
        <p:spPr bwMode="auto">
          <a:xfrm>
            <a:off x="304800" y="0"/>
            <a:ext cx="81534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smtClean="0">
                <a:solidFill>
                  <a:schemeClr val="tx1"/>
                </a:solidFill>
                <a:latin typeface="Times"/>
                <a:cs typeface="Times"/>
              </a:rPr>
              <a:t>La</a:t>
            </a:r>
            <a:r>
              <a:rPr lang="fr-FR" b="1" dirty="0" smtClean="0">
                <a:solidFill>
                  <a:schemeClr val="tx1"/>
                </a:solidFill>
                <a:latin typeface="Times"/>
                <a:cs typeface="Times"/>
              </a:rPr>
              <a:t> </a:t>
            </a:r>
            <a:r>
              <a:rPr lang="fr-FR" dirty="0" smtClean="0">
                <a:solidFill>
                  <a:srgbClr val="000000"/>
                </a:solidFill>
                <a:latin typeface="Times"/>
                <a:cs typeface="Times"/>
              </a:rPr>
              <a:t>forêt nourricière de Martin Crawford (</a:t>
            </a:r>
            <a:r>
              <a:rPr lang="fr-FR" dirty="0" err="1" smtClean="0">
                <a:solidFill>
                  <a:srgbClr val="000000"/>
                </a:solidFill>
                <a:latin typeface="Times"/>
                <a:cs typeface="Times"/>
              </a:rPr>
              <a:t>Agroforestry</a:t>
            </a:r>
            <a:r>
              <a:rPr lang="fr-FR" dirty="0" smtClean="0">
                <a:solidFill>
                  <a:srgbClr val="000000"/>
                </a:solidFill>
                <a:latin typeface="Times"/>
                <a:cs typeface="Times"/>
              </a:rPr>
              <a:t> </a:t>
            </a:r>
            <a:r>
              <a:rPr lang="fr-FR" dirty="0" err="1" smtClean="0">
                <a:solidFill>
                  <a:srgbClr val="000000"/>
                </a:solidFill>
                <a:latin typeface="Times"/>
                <a:cs typeface="Times"/>
              </a:rPr>
              <a:t>Research</a:t>
            </a:r>
            <a:r>
              <a:rPr lang="fr-FR" dirty="0" smtClean="0">
                <a:solidFill>
                  <a:srgbClr val="000000"/>
                </a:solidFill>
                <a:latin typeface="Times"/>
                <a:cs typeface="Times"/>
              </a:rPr>
              <a:t> Trust) dans le Devon</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a:solidFill>
                  <a:srgbClr val="000000"/>
                </a:solidFill>
                <a:latin typeface="Times"/>
                <a:cs typeface="Times"/>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dirty="0">
                <a:solidFill>
                  <a:srgbClr val="000000"/>
                </a:solidFill>
                <a:latin typeface="Times"/>
                <a:cs typeface="Times"/>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latin typeface="Times"/>
              <a:cs typeface="Times"/>
            </a:endParaRPr>
          </a:p>
        </p:txBody>
      </p:sp>
      <p:pic>
        <p:nvPicPr>
          <p:cNvPr id="59396" name="Image 8" descr="Jardin-forêt.Martin Crawford.jpg"/>
          <p:cNvPicPr>
            <a:picLocks noChangeAspect="1"/>
          </p:cNvPicPr>
          <p:nvPr/>
        </p:nvPicPr>
        <p:blipFill>
          <a:blip r:embed="rId3"/>
          <a:srcRect/>
          <a:stretch>
            <a:fillRect/>
          </a:stretch>
        </p:blipFill>
        <p:spPr bwMode="auto">
          <a:xfrm>
            <a:off x="152399" y="533400"/>
            <a:ext cx="3734880" cy="6324600"/>
          </a:xfrm>
          <a:prstGeom prst="rect">
            <a:avLst/>
          </a:prstGeom>
          <a:noFill/>
          <a:ln w="9525">
            <a:noFill/>
            <a:miter lim="800000"/>
            <a:headEnd/>
            <a:tailEnd/>
          </a:ln>
        </p:spPr>
      </p:pic>
      <p:sp>
        <p:nvSpPr>
          <p:cNvPr id="6" name="Rectangle 5"/>
          <p:cNvSpPr/>
          <p:nvPr/>
        </p:nvSpPr>
        <p:spPr>
          <a:xfrm>
            <a:off x="4114800" y="685800"/>
            <a:ext cx="4572000" cy="3139321"/>
          </a:xfrm>
          <a:prstGeom prst="rect">
            <a:avLst/>
          </a:prstGeom>
        </p:spPr>
        <p:txBody>
          <a:bodyPr>
            <a:spAutoFit/>
          </a:bodyPr>
          <a:lstStyle/>
          <a:p>
            <a:r>
              <a:rPr lang="fr-FR" dirty="0" smtClean="0">
                <a:latin typeface="Times"/>
                <a:cs typeface="Times"/>
              </a:rPr>
              <a:t>Sur 8 000 m</a:t>
            </a:r>
            <a:r>
              <a:rPr lang="fr-FR" baseline="30000" dirty="0" smtClean="0">
                <a:latin typeface="Times"/>
                <a:cs typeface="Times"/>
              </a:rPr>
              <a:t>2</a:t>
            </a:r>
            <a:r>
              <a:rPr lang="fr-FR" dirty="0" smtClean="0">
                <a:latin typeface="Times"/>
                <a:cs typeface="Times"/>
              </a:rPr>
              <a:t>, </a:t>
            </a:r>
          </a:p>
          <a:p>
            <a:r>
              <a:rPr lang="fr-FR" dirty="0" smtClean="0">
                <a:latin typeface="Times"/>
                <a:cs typeface="Times"/>
              </a:rPr>
              <a:t>Établi il y a 25 ans sur prairie au départ, </a:t>
            </a:r>
          </a:p>
          <a:p>
            <a:r>
              <a:rPr lang="fr-FR" dirty="0" smtClean="0">
                <a:latin typeface="Times"/>
                <a:cs typeface="Times"/>
              </a:rPr>
              <a:t>550 espèces végétales introduites, </a:t>
            </a:r>
          </a:p>
          <a:p>
            <a:r>
              <a:rPr lang="fr-FR" dirty="0" smtClean="0">
                <a:latin typeface="Times"/>
                <a:cs typeface="Times"/>
              </a:rPr>
              <a:t>pas toutes comestibles (biomasse, </a:t>
            </a:r>
            <a:r>
              <a:rPr lang="fr-FR" dirty="0" err="1" smtClean="0">
                <a:latin typeface="Times"/>
                <a:cs typeface="Times"/>
              </a:rPr>
              <a:t>couvre-sols</a:t>
            </a:r>
            <a:r>
              <a:rPr lang="fr-FR" dirty="0" smtClean="0">
                <a:latin typeface="Times"/>
                <a:cs typeface="Times"/>
              </a:rPr>
              <a:t>, fibres, résine)</a:t>
            </a:r>
          </a:p>
          <a:p>
            <a:r>
              <a:rPr lang="fr-FR" dirty="0" smtClean="0">
                <a:latin typeface="Times"/>
                <a:cs typeface="Times"/>
              </a:rPr>
              <a:t>Une grande mare</a:t>
            </a:r>
          </a:p>
          <a:p>
            <a:r>
              <a:rPr lang="fr-FR" dirty="0" smtClean="0">
                <a:latin typeface="Times"/>
                <a:cs typeface="Times"/>
              </a:rPr>
              <a:t>Peut nourrir 8 à 10 personnes</a:t>
            </a:r>
          </a:p>
          <a:p>
            <a:r>
              <a:rPr lang="fr-FR" dirty="0" smtClean="0">
                <a:latin typeface="Times"/>
                <a:cs typeface="Times"/>
              </a:rPr>
              <a:t>Ni fertilisant ni arrosage (mais il pleut souvent !)</a:t>
            </a:r>
          </a:p>
          <a:p>
            <a:r>
              <a:rPr lang="fr-FR" dirty="0" smtClean="0">
                <a:latin typeface="Times"/>
                <a:cs typeface="Times"/>
              </a:rPr>
              <a:t>Taux de MO passé de 5 à 20 % en 20 ans</a:t>
            </a:r>
          </a:p>
          <a:p>
            <a:r>
              <a:rPr lang="fr-FR" dirty="0" smtClean="0">
                <a:latin typeface="Times"/>
                <a:cs typeface="Times"/>
              </a:rPr>
              <a:t>Canopée : </a:t>
            </a:r>
            <a:r>
              <a:rPr lang="fr-FR" i="1" dirty="0" err="1" smtClean="0">
                <a:latin typeface="Times"/>
                <a:cs typeface="Times"/>
              </a:rPr>
              <a:t>Alnus</a:t>
            </a:r>
            <a:r>
              <a:rPr lang="fr-FR" i="1" dirty="0" smtClean="0">
                <a:latin typeface="Times"/>
                <a:cs typeface="Times"/>
              </a:rPr>
              <a:t> </a:t>
            </a:r>
            <a:r>
              <a:rPr lang="fr-FR" i="1" dirty="0" err="1" smtClean="0">
                <a:latin typeface="Times"/>
                <a:cs typeface="Times"/>
              </a:rPr>
              <a:t>cordata</a:t>
            </a:r>
            <a:endParaRPr lang="fr-FR" i="1" dirty="0">
              <a:latin typeface="Times"/>
              <a:cs typeface="Times"/>
            </a:endParaRPr>
          </a:p>
        </p:txBody>
      </p:sp>
      <p:pic>
        <p:nvPicPr>
          <p:cNvPr id="7" name="Image 6" descr="Framboisiers.Rubus tricolor couvre-sol.Martin Crawford (cliché Boone).jpg"/>
          <p:cNvPicPr>
            <a:picLocks noChangeAspect="1"/>
          </p:cNvPicPr>
          <p:nvPr/>
        </p:nvPicPr>
        <p:blipFill>
          <a:blip r:embed="rId4"/>
          <a:stretch>
            <a:fillRect/>
          </a:stretch>
        </p:blipFill>
        <p:spPr>
          <a:xfrm>
            <a:off x="3987800" y="4195064"/>
            <a:ext cx="3860800" cy="2586736"/>
          </a:xfrm>
          <a:prstGeom prst="rect">
            <a:avLst/>
          </a:prstGeom>
        </p:spPr>
      </p:pic>
      <p:sp>
        <p:nvSpPr>
          <p:cNvPr id="9" name="ZoneTexte 8"/>
          <p:cNvSpPr txBox="1"/>
          <p:nvPr/>
        </p:nvSpPr>
        <p:spPr>
          <a:xfrm>
            <a:off x="7848600" y="4419600"/>
            <a:ext cx="1295400" cy="1477328"/>
          </a:xfrm>
          <a:prstGeom prst="rect">
            <a:avLst/>
          </a:prstGeom>
          <a:noFill/>
        </p:spPr>
        <p:txBody>
          <a:bodyPr wrap="square" rtlCol="0">
            <a:spAutoFit/>
          </a:bodyPr>
          <a:lstStyle/>
          <a:p>
            <a:r>
              <a:rPr lang="fr-FR" dirty="0" smtClean="0">
                <a:latin typeface="Times"/>
                <a:cs typeface="Times"/>
              </a:rPr>
              <a:t>Ex. de Couvre sol</a:t>
            </a:r>
          </a:p>
          <a:p>
            <a:r>
              <a:rPr lang="fr-FR" dirty="0" smtClean="0">
                <a:latin typeface="Times"/>
                <a:cs typeface="Times"/>
              </a:rPr>
              <a:t>comestible, </a:t>
            </a:r>
            <a:r>
              <a:rPr lang="fr-FR" i="1" dirty="0" err="1" smtClean="0">
                <a:latin typeface="Times"/>
                <a:cs typeface="Times"/>
              </a:rPr>
              <a:t>Rubus</a:t>
            </a:r>
            <a:r>
              <a:rPr lang="fr-FR" i="1" dirty="0" smtClean="0">
                <a:latin typeface="Times"/>
                <a:cs typeface="Times"/>
              </a:rPr>
              <a:t> </a:t>
            </a:r>
            <a:r>
              <a:rPr lang="fr-FR" i="1" dirty="0" err="1" smtClean="0">
                <a:latin typeface="Times"/>
                <a:cs typeface="Times"/>
              </a:rPr>
              <a:t>tricolor</a:t>
            </a:r>
            <a:endParaRPr lang="fr-FR" i="1" dirty="0">
              <a:latin typeface="Times"/>
              <a:cs typeface="Time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Espace réservé du pied de page 2"/>
          <p:cNvSpPr>
            <a:spLocks noGrp="1"/>
          </p:cNvSpPr>
          <p:nvPr>
            <p:ph type="ftr" sz="quarter" idx="11"/>
          </p:nvPr>
        </p:nvSpPr>
        <p:spPr>
          <a:xfrm>
            <a:off x="3429000" y="6550025"/>
            <a:ext cx="1981200" cy="307975"/>
          </a:xfrm>
          <a:noFill/>
          <a:ln/>
        </p:spPr>
        <p:txBody>
          <a:bodyPr/>
          <a:lstStyle/>
          <a:p>
            <a:r>
              <a:rPr lang="fr-FR" sz="1000" smtClean="0"/>
              <a:t>Ghislain Nicaise - 30 août 2016</a:t>
            </a:r>
            <a:endParaRPr lang="fr-FR" sz="1000"/>
          </a:p>
        </p:txBody>
      </p:sp>
      <p:sp>
        <p:nvSpPr>
          <p:cNvPr id="34819" name="Text Box 1"/>
          <p:cNvSpPr txBox="1">
            <a:spLocks noChangeArrowheads="1"/>
          </p:cNvSpPr>
          <p:nvPr/>
        </p:nvSpPr>
        <p:spPr bwMode="auto">
          <a:xfrm>
            <a:off x="685800" y="76200"/>
            <a:ext cx="7696200" cy="4572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81639" tIns="52706" rIns="81639" bIns="40820">
            <a:prstTxWarp prst="textNoShape">
              <a:avLst/>
            </a:prstTxWarp>
          </a:bodyPr>
          <a:lstStyle/>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2000" dirty="0" smtClean="0">
                <a:solidFill>
                  <a:schemeClr val="tx1"/>
                </a:solidFill>
                <a:latin typeface="Times"/>
                <a:cs typeface="Times"/>
              </a:rPr>
              <a:t>Une variante du </a:t>
            </a:r>
            <a:r>
              <a:rPr lang="fr-FR" sz="2000" dirty="0" err="1" smtClean="0">
                <a:solidFill>
                  <a:schemeClr val="tx1"/>
                </a:solidFill>
                <a:latin typeface="Times"/>
                <a:cs typeface="Times"/>
              </a:rPr>
              <a:t>jardin-forêt</a:t>
            </a:r>
            <a:r>
              <a:rPr lang="fr-FR" sz="2000" dirty="0" smtClean="0">
                <a:solidFill>
                  <a:schemeClr val="tx1"/>
                </a:solidFill>
                <a:latin typeface="Times"/>
                <a:cs typeface="Times"/>
              </a:rPr>
              <a:t>, contre le </a:t>
            </a:r>
            <a:r>
              <a:rPr lang="fr-FR" sz="2000" i="1" dirty="0" smtClean="0">
                <a:solidFill>
                  <a:schemeClr val="tx1"/>
                </a:solidFill>
                <a:latin typeface="Times"/>
                <a:cs typeface="Times"/>
              </a:rPr>
              <a:t>slash and </a:t>
            </a:r>
            <a:r>
              <a:rPr lang="fr-FR" sz="2000" i="1" dirty="0" err="1" smtClean="0">
                <a:solidFill>
                  <a:schemeClr val="tx1"/>
                </a:solidFill>
                <a:latin typeface="Times"/>
                <a:cs typeface="Times"/>
              </a:rPr>
              <a:t>burn</a:t>
            </a:r>
            <a:r>
              <a:rPr lang="fr-FR" sz="2000" dirty="0" smtClean="0">
                <a:solidFill>
                  <a:schemeClr val="tx1"/>
                </a:solidFill>
                <a:latin typeface="Times"/>
                <a:cs typeface="Times"/>
              </a:rPr>
              <a:t>, les allées d’Inga</a:t>
            </a:r>
            <a:endParaRPr lang="fr-FR" sz="2000" dirty="0" smtClean="0">
              <a:solidFill>
                <a:srgbClr val="000000"/>
              </a:solidFill>
              <a:latin typeface="Times"/>
              <a:cs typeface="Times"/>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sz="1600" dirty="0">
              <a:solidFill>
                <a:srgbClr val="000000"/>
              </a:solidFill>
            </a:endParaRP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r>
              <a:rPr lang="fr-FR" sz="1600" dirty="0">
                <a:solidFill>
                  <a:srgbClr val="000000"/>
                </a:solidFill>
              </a:rPr>
              <a:t> </a:t>
            </a:r>
          </a:p>
          <a:p>
            <a:pPr>
              <a:tabLst>
                <a:tab pos="325438" algn="l"/>
                <a:tab pos="650875" algn="l"/>
                <a:tab pos="977900" algn="l"/>
                <a:tab pos="1303338" algn="l"/>
                <a:tab pos="1630363" algn="l"/>
                <a:tab pos="1957388" algn="l"/>
                <a:tab pos="2284413" algn="l"/>
                <a:tab pos="2609850" algn="l"/>
                <a:tab pos="2936875" algn="l"/>
                <a:tab pos="3263900" algn="l"/>
                <a:tab pos="3590925" algn="l"/>
                <a:tab pos="3917950" algn="l"/>
                <a:tab pos="3938588" algn="l"/>
                <a:tab pos="4595813" algn="l"/>
                <a:tab pos="5253038" algn="l"/>
                <a:tab pos="5908675" algn="l"/>
                <a:tab pos="6565900" algn="l"/>
                <a:tab pos="7223125" algn="l"/>
                <a:tab pos="7878763" algn="l"/>
                <a:tab pos="8535988" algn="l"/>
              </a:tabLst>
              <a:defRPr/>
            </a:pPr>
            <a:endParaRPr lang="fr-FR" dirty="0">
              <a:solidFill>
                <a:srgbClr val="000000"/>
              </a:solidFill>
            </a:endParaRPr>
          </a:p>
        </p:txBody>
      </p:sp>
      <p:pic>
        <p:nvPicPr>
          <p:cNvPr id="5" name="Image 4" descr="émissions C Inga.jpg"/>
          <p:cNvPicPr>
            <a:picLocks noChangeAspect="1"/>
          </p:cNvPicPr>
          <p:nvPr/>
        </p:nvPicPr>
        <p:blipFill>
          <a:blip r:embed="rId3"/>
          <a:stretch>
            <a:fillRect/>
          </a:stretch>
        </p:blipFill>
        <p:spPr>
          <a:xfrm>
            <a:off x="0" y="685800"/>
            <a:ext cx="4761656" cy="2806700"/>
          </a:xfrm>
          <a:prstGeom prst="rect">
            <a:avLst/>
          </a:prstGeom>
        </p:spPr>
      </p:pic>
      <p:pic>
        <p:nvPicPr>
          <p:cNvPr id="6" name="Image 5" descr="Inga alley cropped.jpg"/>
          <p:cNvPicPr>
            <a:picLocks noChangeAspect="1"/>
          </p:cNvPicPr>
          <p:nvPr/>
        </p:nvPicPr>
        <p:blipFill>
          <a:blip r:embed="rId4"/>
          <a:stretch>
            <a:fillRect/>
          </a:stretch>
        </p:blipFill>
        <p:spPr>
          <a:xfrm>
            <a:off x="4865120" y="3486101"/>
            <a:ext cx="3915358" cy="2921459"/>
          </a:xfrm>
          <a:prstGeom prst="rect">
            <a:avLst/>
          </a:prstGeom>
        </p:spPr>
      </p:pic>
      <p:pic>
        <p:nvPicPr>
          <p:cNvPr id="7" name="Image 6" descr="allée Inga.tiff"/>
          <p:cNvPicPr>
            <a:picLocks noChangeAspect="1"/>
          </p:cNvPicPr>
          <p:nvPr/>
        </p:nvPicPr>
        <p:blipFill>
          <a:blip r:embed="rId5"/>
          <a:stretch>
            <a:fillRect/>
          </a:stretch>
        </p:blipFill>
        <p:spPr>
          <a:xfrm>
            <a:off x="4865120" y="762000"/>
            <a:ext cx="3915358" cy="2590800"/>
          </a:xfrm>
          <a:prstGeom prst="rect">
            <a:avLst/>
          </a:prstGeom>
        </p:spPr>
      </p:pic>
      <p:pic>
        <p:nvPicPr>
          <p:cNvPr id="9" name="Image 8" descr="Rainforest saver.jpg"/>
          <p:cNvPicPr>
            <a:picLocks noChangeAspect="1"/>
          </p:cNvPicPr>
          <p:nvPr/>
        </p:nvPicPr>
        <p:blipFill>
          <a:blip r:embed="rId6"/>
          <a:stretch>
            <a:fillRect/>
          </a:stretch>
        </p:blipFill>
        <p:spPr>
          <a:xfrm>
            <a:off x="685800" y="3554077"/>
            <a:ext cx="3200400" cy="2151993"/>
          </a:xfrm>
          <a:prstGeom prst="rect">
            <a:avLst/>
          </a:prstGeom>
        </p:spPr>
      </p:pic>
      <p:sp>
        <p:nvSpPr>
          <p:cNvPr id="10" name="ZoneTexte 9"/>
          <p:cNvSpPr txBox="1"/>
          <p:nvPr/>
        </p:nvSpPr>
        <p:spPr>
          <a:xfrm>
            <a:off x="535489" y="5629870"/>
            <a:ext cx="3198311" cy="923330"/>
          </a:xfrm>
          <a:prstGeom prst="rect">
            <a:avLst/>
          </a:prstGeom>
          <a:noFill/>
        </p:spPr>
        <p:txBody>
          <a:bodyPr wrap="none" rtlCol="0">
            <a:spAutoFit/>
          </a:bodyPr>
          <a:lstStyle/>
          <a:p>
            <a:r>
              <a:rPr lang="fr-FR" dirty="0" smtClean="0">
                <a:hlinkClick r:id="rId7"/>
              </a:rPr>
              <a:t>http://www.rainforestsaver.org/</a:t>
            </a:r>
            <a:endParaRPr lang="fr-FR" dirty="0" smtClean="0"/>
          </a:p>
          <a:p>
            <a:endParaRPr lang="fr-FR" dirty="0" smtClean="0"/>
          </a:p>
          <a:p>
            <a:r>
              <a:rPr lang="fr-FR" dirty="0" smtClean="0"/>
              <a:t>Cameroun, Honduras</a:t>
            </a:r>
            <a:endParaRPr 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Forte">
      <a:dk1>
        <a:srgbClr val="FFFFFF"/>
      </a:dk1>
      <a:lt1>
        <a:srgbClr val="000000"/>
      </a:lt1>
      <a:dk2>
        <a:srgbClr val="292828"/>
      </a:dk2>
      <a:lt2>
        <a:srgbClr val="DEDEDE"/>
      </a:lt2>
      <a:accent1>
        <a:srgbClr val="C70F0C"/>
      </a:accent1>
      <a:accent2>
        <a:srgbClr val="DD6B0D"/>
      </a:accent2>
      <a:accent3>
        <a:srgbClr val="FAA700"/>
      </a:accent3>
      <a:accent4>
        <a:srgbClr val="93E50D"/>
      </a:accent4>
      <a:accent5>
        <a:srgbClr val="17C7BA"/>
      </a:accent5>
      <a:accent6>
        <a:srgbClr val="0A96E4"/>
      </a:accent6>
      <a:hlink>
        <a:srgbClr val="8F3BED"/>
      </a:hlink>
      <a:folHlink>
        <a:srgbClr val="C29EE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4663</TotalTime>
  <Words>1190</Words>
  <Application>Microsoft Macintosh PowerPoint</Application>
  <PresentationFormat>Présentation à l'écran (4:3)</PresentationFormat>
  <Paragraphs>125</Paragraphs>
  <Slides>15</Slides>
  <Notes>3</Notes>
  <HiddenSlides>0</HiddenSlides>
  <MMClips>0</MMClips>
  <ScaleCrop>false</ScaleCrop>
  <HeadingPairs>
    <vt:vector size="4" baseType="variant">
      <vt:variant>
        <vt:lpstr>Modèle de conception</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Ghislain NICAISE</dc:creator>
  <cp:lastModifiedBy>Ghislain NICAISE</cp:lastModifiedBy>
  <cp:revision>268</cp:revision>
  <dcterms:created xsi:type="dcterms:W3CDTF">2017-03-29T13:38:40Z</dcterms:created>
  <dcterms:modified xsi:type="dcterms:W3CDTF">2017-03-29T13:38:51Z</dcterms:modified>
</cp:coreProperties>
</file>