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handoutMasterIdLst>
    <p:handoutMasterId r:id="rId17"/>
  </p:handoutMasterIdLst>
  <p:sldIdLst>
    <p:sldId id="275" r:id="rId2"/>
    <p:sldId id="292" r:id="rId3"/>
    <p:sldId id="288" r:id="rId4"/>
    <p:sldId id="268" r:id="rId5"/>
    <p:sldId id="280" r:id="rId6"/>
    <p:sldId id="295" r:id="rId7"/>
    <p:sldId id="282" r:id="rId8"/>
    <p:sldId id="302" r:id="rId9"/>
    <p:sldId id="264" r:id="rId10"/>
    <p:sldId id="277" r:id="rId11"/>
    <p:sldId id="286" r:id="rId12"/>
    <p:sldId id="289" r:id="rId13"/>
    <p:sldId id="287" r:id="rId14"/>
    <p:sldId id="265"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117" d="100"/>
          <a:sy n="117" d="100"/>
        </p:scale>
        <p:origin x="-4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AD8CB1-5F37-1541-BCF1-D9073806772F}" type="datetimeFigureOut">
              <a:rPr lang="fr-FR" smtClean="0"/>
              <a:pPr/>
              <a:t>29/03/17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3F10C1-6CD2-B34B-83A6-7CBF566BBCE5}" type="slidenum">
              <a:rPr lang="fr-FR" smtClean="0"/>
              <a:pPr/>
              <a:t>‹#›</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62429-C157-6B42-ADF7-07586F55804C}" type="datetimeFigureOut">
              <a:rPr lang="fr-FR" smtClean="0"/>
              <a:pPr/>
              <a:t>29/03/17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47E50-2A69-A649-87FD-E3EA86B9FB06}" type="slidenum">
              <a:rPr lang="fr-FR" smtClean="0"/>
              <a:pPr/>
              <a:t>‹#›</a:t>
            </a:fld>
            <a:endParaRPr lang="fr-FR"/>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1</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Simulated change in annual mean Amazon basin rainfall as a function of percentage of Amazon basin deforested (</a:t>
            </a:r>
            <a:r>
              <a:rPr i="1" dirty="0"/>
              <a:t>D</a:t>
            </a:r>
            <a:r>
              <a:rPr dirty="0"/>
              <a:t>). Results from individual simulations (</a:t>
            </a:r>
            <a:r>
              <a:rPr i="1" dirty="0"/>
              <a:t>n</a:t>
            </a:r>
            <a:r>
              <a:rPr dirty="0"/>
              <a:t> = 96) shown by square symbols (solid: GCMs; open: RCMs). We identify models simulations as NCAR CCM (red), CPTEC‐INPE (blue), and other (black). Data are also binned according to </a:t>
            </a:r>
            <a:r>
              <a:rPr i="1" dirty="0"/>
              <a:t>D</a:t>
            </a:r>
            <a:r>
              <a:rPr dirty="0"/>
              <a:t> (</a:t>
            </a:r>
            <a:r>
              <a:rPr i="1" dirty="0"/>
              <a:t>D</a:t>
            </a:r>
            <a:r>
              <a:rPr dirty="0"/>
              <a:t> &lt; 20%, 20% ≤ </a:t>
            </a:r>
            <a:r>
              <a:rPr i="1" dirty="0"/>
              <a:t>D</a:t>
            </a:r>
            <a:r>
              <a:rPr dirty="0"/>
              <a:t> &lt; 40%, 40% ≤ </a:t>
            </a:r>
            <a:r>
              <a:rPr i="1" dirty="0"/>
              <a:t>D</a:t>
            </a:r>
            <a:r>
              <a:rPr dirty="0"/>
              <a:t> &lt; 60%, 60% ≤ </a:t>
            </a:r>
            <a:r>
              <a:rPr i="1" dirty="0"/>
              <a:t>D</a:t>
            </a:r>
            <a:r>
              <a:rPr dirty="0"/>
              <a:t> &lt; 80%, 80% ≤ </a:t>
            </a:r>
            <a:r>
              <a:rPr i="1" dirty="0"/>
              <a:t>D</a:t>
            </a:r>
            <a:r>
              <a:rPr dirty="0"/>
              <a:t>) with numbers at top of panel showing number of simulations in each bin. Box and whisker plots show variability across simulations (mean: star, median: line, box: 25th and 75th percentiles, and whiskers: 5th and 95th percentiles); box and whisker to the right of panel shows all studies. Weighted least squares linear fit (orange line, equation at bottom of panel), weighted quadratic fit (green line), and local polynomial fit (span 1, yellow line) are shown. Dashed lines join data from individual studies that simulated more than one deforestation extent. Details of model studies are given in supporting information Table S1.</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2</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Simulated change in annual mean Amazon basin rainfall as a function of percentage of Amazon basin deforested (</a:t>
            </a:r>
            <a:r>
              <a:rPr i="1" dirty="0"/>
              <a:t>D</a:t>
            </a:r>
            <a:r>
              <a:rPr dirty="0"/>
              <a:t>). Results from individual simulations (</a:t>
            </a:r>
            <a:r>
              <a:rPr i="1" dirty="0"/>
              <a:t>n</a:t>
            </a:r>
            <a:r>
              <a:rPr dirty="0"/>
              <a:t> = 96) shown by square symbols (solid: GCMs; open: RCMs). We identify models simulations as NCAR CCM (red), CPTEC‐INPE (blue), and other (black). Data are also binned according to </a:t>
            </a:r>
            <a:r>
              <a:rPr i="1" dirty="0"/>
              <a:t>D</a:t>
            </a:r>
            <a:r>
              <a:rPr dirty="0"/>
              <a:t> (</a:t>
            </a:r>
            <a:r>
              <a:rPr i="1" dirty="0"/>
              <a:t>D</a:t>
            </a:r>
            <a:r>
              <a:rPr dirty="0"/>
              <a:t> &lt; 20%, 20% ≤ </a:t>
            </a:r>
            <a:r>
              <a:rPr i="1" dirty="0"/>
              <a:t>D</a:t>
            </a:r>
            <a:r>
              <a:rPr dirty="0"/>
              <a:t> &lt; 40%, 40% ≤ </a:t>
            </a:r>
            <a:r>
              <a:rPr i="1" dirty="0"/>
              <a:t>D</a:t>
            </a:r>
            <a:r>
              <a:rPr dirty="0"/>
              <a:t> &lt; 60%, 60% ≤ </a:t>
            </a:r>
            <a:r>
              <a:rPr i="1" dirty="0"/>
              <a:t>D</a:t>
            </a:r>
            <a:r>
              <a:rPr dirty="0"/>
              <a:t> &lt; 80%, 80% ≤ </a:t>
            </a:r>
            <a:r>
              <a:rPr i="1" dirty="0"/>
              <a:t>D</a:t>
            </a:r>
            <a:r>
              <a:rPr dirty="0"/>
              <a:t>) with numbers at top of panel showing number of simulations in each bin. Box and whisker plots show variability across simulations (mean: star, median: line, box: 25th and 75th percentiles, and whiskers: 5th and 95th percentiles); box and whisker to the right of panel shows all studies. Weighted least squares linear fit (orange line, equation at bottom of panel), weighted quadratic fit (green line), and local polynomial fit (span 1, yellow line) are shown. Dashed lines join data from individual studies that simulated more than one deforestation extent. Details of model studies are given in supporting information Table S1.</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3</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Simulated change in annual mean Amazon basin rainfall as a function of percentage of Amazon basin deforested (</a:t>
            </a:r>
            <a:r>
              <a:rPr i="1" dirty="0"/>
              <a:t>D</a:t>
            </a:r>
            <a:r>
              <a:rPr dirty="0"/>
              <a:t>). Results from individual simulations (</a:t>
            </a:r>
            <a:r>
              <a:rPr i="1" dirty="0"/>
              <a:t>n</a:t>
            </a:r>
            <a:r>
              <a:rPr dirty="0"/>
              <a:t> = 96) shown by square symbols (solid: GCMs; open: RCMs). We identify models simulations as NCAR CCM (red), CPTEC‐INPE (blue), and other (black). Data are also binned according to </a:t>
            </a:r>
            <a:r>
              <a:rPr i="1" dirty="0"/>
              <a:t>D</a:t>
            </a:r>
            <a:r>
              <a:rPr dirty="0"/>
              <a:t> (</a:t>
            </a:r>
            <a:r>
              <a:rPr i="1" dirty="0"/>
              <a:t>D</a:t>
            </a:r>
            <a:r>
              <a:rPr dirty="0"/>
              <a:t> &lt; 20%, 20% ≤ </a:t>
            </a:r>
            <a:r>
              <a:rPr i="1" dirty="0"/>
              <a:t>D</a:t>
            </a:r>
            <a:r>
              <a:rPr dirty="0"/>
              <a:t> &lt; 40%, 40% ≤ </a:t>
            </a:r>
            <a:r>
              <a:rPr i="1" dirty="0"/>
              <a:t>D</a:t>
            </a:r>
            <a:r>
              <a:rPr dirty="0"/>
              <a:t> &lt; 60%, 60% ≤ </a:t>
            </a:r>
            <a:r>
              <a:rPr i="1" dirty="0"/>
              <a:t>D</a:t>
            </a:r>
            <a:r>
              <a:rPr dirty="0"/>
              <a:t> &lt; 80%, 80% ≤ </a:t>
            </a:r>
            <a:r>
              <a:rPr i="1" dirty="0"/>
              <a:t>D</a:t>
            </a:r>
            <a:r>
              <a:rPr dirty="0"/>
              <a:t>) with numbers at top of panel showing number of simulations in each bin. Box and whisker plots show variability across simulations (mean: star, median: line, box: 25th and 75th percentiles, and whiskers: 5th and 95th percentiles); box and whisker to the right of panel shows all studies. Weighted least squares linear fit (orange line, equation at bottom of panel), weighted quadratic fit (green line), and local polynomial fit (span 1, yellow line) are shown. Dashed lines join data from individual studies that simulated more than one deforestation extent. Details of model studies are given in supporting information Table S1.</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0165" tIns="40083" rIns="80165" bIns="40083">
            <a:prstTxWarp prst="textNoShape">
              <a:avLst/>
            </a:prstTxWarp>
          </a:bodyPr>
          <a:lstStyle/>
          <a:p>
            <a:fld id="{AFD0E679-FD9B-9446-9EF3-3259825E0AC3}" type="slidenum">
              <a:rPr lang="fr-FR"/>
              <a:pPr/>
              <a:t>4</a:t>
            </a:fld>
            <a:endParaRPr lang="fr-FR"/>
          </a:p>
        </p:txBody>
      </p:sp>
      <p:sp>
        <p:nvSpPr>
          <p:cNvPr id="21507"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ln>
        </p:spPr>
      </p:sp>
      <p:sp>
        <p:nvSpPr>
          <p:cNvPr id="21508" name="Text Box 2"/>
          <p:cNvSpPr>
            <a:spLocks noGrp="1" noChangeArrowheads="1"/>
          </p:cNvSpPr>
          <p:nvPr>
            <p:ph type="body" idx="1"/>
          </p:nvPr>
        </p:nvSpPr>
        <p:spPr>
          <a:xfrm>
            <a:off x="685800" y="4343400"/>
            <a:ext cx="5486400" cy="4114800"/>
          </a:xfrm>
          <a:noFill/>
          <a:ln/>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0165" tIns="40083" rIns="80165" bIns="40083">
            <a:prstTxWarp prst="textNoShape">
              <a:avLst/>
            </a:prstTxWarp>
          </a:bodyPr>
          <a:lstStyle/>
          <a:p>
            <a:fld id="{AFD0E679-FD9B-9446-9EF3-3259825E0AC3}" type="slidenum">
              <a:rPr lang="fr-FR"/>
              <a:pPr/>
              <a:t>5</a:t>
            </a:fld>
            <a:endParaRPr lang="fr-FR"/>
          </a:p>
        </p:txBody>
      </p:sp>
      <p:sp>
        <p:nvSpPr>
          <p:cNvPr id="21507"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ln>
        </p:spPr>
      </p:sp>
      <p:sp>
        <p:nvSpPr>
          <p:cNvPr id="21508" name="Text Box 2"/>
          <p:cNvSpPr>
            <a:spLocks noGrp="1" noChangeArrowheads="1"/>
          </p:cNvSpPr>
          <p:nvPr>
            <p:ph type="body" idx="1"/>
          </p:nvPr>
        </p:nvSpPr>
        <p:spPr>
          <a:xfrm>
            <a:off x="685800" y="4343400"/>
            <a:ext cx="5486400" cy="4114800"/>
          </a:xfrm>
          <a:noFill/>
          <a:ln/>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0165" tIns="40083" rIns="80165" bIns="40083">
            <a:prstTxWarp prst="textNoShape">
              <a:avLst/>
            </a:prstTxWarp>
          </a:bodyPr>
          <a:lstStyle/>
          <a:p>
            <a:fld id="{AFD0E679-FD9B-9446-9EF3-3259825E0AC3}" type="slidenum">
              <a:rPr lang="fr-FR"/>
              <a:pPr/>
              <a:t>6</a:t>
            </a:fld>
            <a:endParaRPr lang="fr-FR"/>
          </a:p>
        </p:txBody>
      </p:sp>
      <p:sp>
        <p:nvSpPr>
          <p:cNvPr id="21507"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ln>
        </p:spPr>
      </p:sp>
      <p:sp>
        <p:nvSpPr>
          <p:cNvPr id="21508" name="Text Box 2"/>
          <p:cNvSpPr>
            <a:spLocks noGrp="1" noChangeArrowheads="1"/>
          </p:cNvSpPr>
          <p:nvPr>
            <p:ph type="body" idx="1"/>
          </p:nvPr>
        </p:nvSpPr>
        <p:spPr>
          <a:xfrm>
            <a:off x="685800" y="4343400"/>
            <a:ext cx="5486400" cy="4114800"/>
          </a:xfrm>
          <a:noFill/>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979A14D-72D4-264A-958C-ED919CBD6772}"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2E682B-BD6B-2E40-A145-54F631CF9F3D}"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610913-AEBE-9D4F-8852-1493EA9EDD3C}"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fld id="{B6ACB9EA-972B-2948-ADF7-B463D60491CB}" type="datetime1">
              <a:rPr lang="fr-FR" smtClean="0"/>
              <a:pPr/>
              <a:t>29/03/17</a:t>
            </a:fld>
            <a:endParaRPr lang="en-US"/>
          </a:p>
        </p:txBody>
      </p:sp>
      <p:sp>
        <p:nvSpPr>
          <p:cNvPr id="6" name="Rectangle 4"/>
          <p:cNvSpPr>
            <a:spLocks noGrp="1" noChangeArrowheads="1"/>
          </p:cNvSpPr>
          <p:nvPr>
            <p:ph type="ftr" idx="11"/>
          </p:nvPr>
        </p:nvSpPr>
        <p:spPr>
          <a:ln/>
        </p:spPr>
        <p:txBody>
          <a:bodyPr/>
          <a:lstStyle>
            <a:lvl1pPr>
              <a:defRPr/>
            </a:lvl1pPr>
          </a:lstStyle>
          <a:p>
            <a:r>
              <a:rPr lang="en-US" smtClean="0"/>
              <a:t>Ghislain Nicaise - 30 août 2016</a:t>
            </a:r>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7FFE51-CEF0-B346-8AAB-CC380D2F42F2}"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147ABCF-D3F8-224B-BBA4-D7A130B24AA0}"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609006-0D1D-2446-9AC7-3BB7DFB93465}" type="datetime1">
              <a:rPr lang="fr-FR" smtClean="0"/>
              <a:pPr/>
              <a:t>29/03/17</a:t>
            </a:fld>
            <a:endParaRPr lang="fr-FR"/>
          </a:p>
        </p:txBody>
      </p:sp>
      <p:sp>
        <p:nvSpPr>
          <p:cNvPr id="6" name="Espace réservé du pied de page 5"/>
          <p:cNvSpPr>
            <a:spLocks noGrp="1"/>
          </p:cNvSpPr>
          <p:nvPr>
            <p:ph type="ftr" sz="quarter" idx="11"/>
          </p:nvPr>
        </p:nvSpPr>
        <p:spPr/>
        <p:txBody>
          <a:bodyPr/>
          <a:lstStyle/>
          <a:p>
            <a:r>
              <a:rPr lang="fr-FR" smtClean="0"/>
              <a:t>Ghislain Nicaise - 30 août 2016</a:t>
            </a:r>
            <a:endParaRPr lang="fr-FR"/>
          </a:p>
        </p:txBody>
      </p:sp>
      <p:sp>
        <p:nvSpPr>
          <p:cNvPr id="7" name="Espace réservé du numéro de diapositive 6"/>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E8E766-4D76-F24D-B84B-D1843E69F7F0}" type="datetime1">
              <a:rPr lang="fr-FR" smtClean="0"/>
              <a:pPr/>
              <a:t>29/03/17</a:t>
            </a:fld>
            <a:endParaRPr lang="fr-FR"/>
          </a:p>
        </p:txBody>
      </p:sp>
      <p:sp>
        <p:nvSpPr>
          <p:cNvPr id="8" name="Espace réservé du pied de page 7"/>
          <p:cNvSpPr>
            <a:spLocks noGrp="1"/>
          </p:cNvSpPr>
          <p:nvPr>
            <p:ph type="ftr" sz="quarter" idx="11"/>
          </p:nvPr>
        </p:nvSpPr>
        <p:spPr/>
        <p:txBody>
          <a:bodyPr/>
          <a:lstStyle/>
          <a:p>
            <a:r>
              <a:rPr lang="fr-FR" smtClean="0"/>
              <a:t>Ghislain Nicaise - 30 août 2016</a:t>
            </a:r>
            <a:endParaRPr lang="fr-FR"/>
          </a:p>
        </p:txBody>
      </p:sp>
      <p:sp>
        <p:nvSpPr>
          <p:cNvPr id="9" name="Espace réservé du numéro de diapositive 8"/>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FBD979D-E922-5E47-B0AC-FAA3A90641D0}" type="datetime1">
              <a:rPr lang="fr-FR" smtClean="0"/>
              <a:pPr/>
              <a:t>29/03/17</a:t>
            </a:fld>
            <a:endParaRPr lang="fr-FR"/>
          </a:p>
        </p:txBody>
      </p:sp>
      <p:sp>
        <p:nvSpPr>
          <p:cNvPr id="4" name="Espace réservé du pied de page 3"/>
          <p:cNvSpPr>
            <a:spLocks noGrp="1"/>
          </p:cNvSpPr>
          <p:nvPr>
            <p:ph type="ftr" sz="quarter" idx="11"/>
          </p:nvPr>
        </p:nvSpPr>
        <p:spPr/>
        <p:txBody>
          <a:bodyPr/>
          <a:lstStyle/>
          <a:p>
            <a:r>
              <a:rPr lang="fr-FR" smtClean="0"/>
              <a:t>Ghislain Nicaise - 30 août 2016</a:t>
            </a:r>
            <a:endParaRPr lang="fr-FR"/>
          </a:p>
        </p:txBody>
      </p:sp>
      <p:sp>
        <p:nvSpPr>
          <p:cNvPr id="5" name="Espace réservé du numéro de diapositive 4"/>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19A6A6-4B69-0744-AB65-EDA896C834C4}" type="datetime1">
              <a:rPr lang="fr-FR" smtClean="0"/>
              <a:pPr/>
              <a:t>29/03/17</a:t>
            </a:fld>
            <a:endParaRPr lang="fr-FR"/>
          </a:p>
        </p:txBody>
      </p:sp>
      <p:sp>
        <p:nvSpPr>
          <p:cNvPr id="3" name="Espace réservé du pied de page 2"/>
          <p:cNvSpPr>
            <a:spLocks noGrp="1"/>
          </p:cNvSpPr>
          <p:nvPr>
            <p:ph type="ftr" sz="quarter" idx="11"/>
          </p:nvPr>
        </p:nvSpPr>
        <p:spPr/>
        <p:txBody>
          <a:bodyPr/>
          <a:lstStyle/>
          <a:p>
            <a:r>
              <a:rPr lang="fr-FR" smtClean="0"/>
              <a:t>Ghislain Nicaise - 30 août 2016</a:t>
            </a:r>
            <a:endParaRPr lang="fr-FR"/>
          </a:p>
        </p:txBody>
      </p:sp>
      <p:sp>
        <p:nvSpPr>
          <p:cNvPr id="4" name="Espace réservé du numéro de diapositive 3"/>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D99ABEB-AAD4-E24B-AEE7-666485CCA2DB}" type="datetime1">
              <a:rPr lang="fr-FR" smtClean="0"/>
              <a:pPr/>
              <a:t>29/03/17</a:t>
            </a:fld>
            <a:endParaRPr lang="fr-FR"/>
          </a:p>
        </p:txBody>
      </p:sp>
      <p:sp>
        <p:nvSpPr>
          <p:cNvPr id="6" name="Espace réservé du pied de page 5"/>
          <p:cNvSpPr>
            <a:spLocks noGrp="1"/>
          </p:cNvSpPr>
          <p:nvPr>
            <p:ph type="ftr" sz="quarter" idx="11"/>
          </p:nvPr>
        </p:nvSpPr>
        <p:spPr/>
        <p:txBody>
          <a:bodyPr/>
          <a:lstStyle/>
          <a:p>
            <a:r>
              <a:rPr lang="fr-FR" smtClean="0"/>
              <a:t>Ghislain Nicaise - 30 août 2016</a:t>
            </a:r>
            <a:endParaRPr lang="fr-FR"/>
          </a:p>
        </p:txBody>
      </p:sp>
      <p:sp>
        <p:nvSpPr>
          <p:cNvPr id="7" name="Espace réservé du numéro de diapositive 6"/>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F56ACFA-8C49-F54F-B1A7-97117F1815C1}" type="datetime1">
              <a:rPr lang="fr-FR" smtClean="0"/>
              <a:pPr/>
              <a:t>29/03/17</a:t>
            </a:fld>
            <a:endParaRPr lang="fr-FR"/>
          </a:p>
        </p:txBody>
      </p:sp>
      <p:sp>
        <p:nvSpPr>
          <p:cNvPr id="6" name="Espace réservé du pied de page 5"/>
          <p:cNvSpPr>
            <a:spLocks noGrp="1"/>
          </p:cNvSpPr>
          <p:nvPr>
            <p:ph type="ftr" sz="quarter" idx="11"/>
          </p:nvPr>
        </p:nvSpPr>
        <p:spPr/>
        <p:txBody>
          <a:bodyPr/>
          <a:lstStyle/>
          <a:p>
            <a:r>
              <a:rPr lang="fr-FR" smtClean="0"/>
              <a:t>Ghislain Nicaise - 30 août 2016</a:t>
            </a:r>
            <a:endParaRPr lang="fr-FR"/>
          </a:p>
        </p:txBody>
      </p:sp>
      <p:sp>
        <p:nvSpPr>
          <p:cNvPr id="7" name="Espace réservé du numéro de diapositive 6"/>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09267-D884-BA44-AE7E-37E12670EFE9}" type="datetime1">
              <a:rPr lang="fr-FR" smtClean="0"/>
              <a:pPr/>
              <a:t>29/03/17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Ghislain Nicaise - 30 août 2016</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3316-E464-CF46-B716-6166A4E998A5}"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 Id="rId3" Type="http://schemas.openxmlformats.org/officeDocument/2006/relationships/hyperlink" Target="http://afenture.over-blog.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6" name="Espace réservé du pied de page 5"/>
          <p:cNvSpPr>
            <a:spLocks noGrp="1"/>
          </p:cNvSpPr>
          <p:nvPr>
            <p:ph type="ftr" idx="11"/>
          </p:nvPr>
        </p:nvSpPr>
        <p:spPr/>
        <p:txBody>
          <a:bodyPr/>
          <a:lstStyle/>
          <a:p>
            <a:r>
              <a:rPr lang="en-US" smtClean="0"/>
              <a:t>Ghislain Nicaise - 30 août 2016</a:t>
            </a:r>
            <a:endParaRPr lang="en-US"/>
          </a:p>
        </p:txBody>
      </p:sp>
      <p:sp>
        <p:nvSpPr>
          <p:cNvPr id="9" name="Text Box 1"/>
          <p:cNvSpPr txBox="1">
            <a:spLocks noChangeArrowheads="1"/>
          </p:cNvSpPr>
          <p:nvPr/>
        </p:nvSpPr>
        <p:spPr bwMode="auto">
          <a:xfrm>
            <a:off x="1371600" y="76200"/>
            <a:ext cx="64008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lvl="0" algn="ctr">
              <a:spcBef>
                <a:spcPct val="0"/>
              </a:spcBef>
              <a:defRPr/>
            </a:pPr>
            <a:r>
              <a:rPr lang="fr-FR" sz="2000" dirty="0" smtClean="0">
                <a:solidFill>
                  <a:schemeClr val="tx1"/>
                </a:solidFill>
                <a:latin typeface="Times"/>
                <a:cs typeface="Times"/>
              </a:rPr>
              <a:t>Les racines d’arbres regarnissent les nappes phréatiques</a:t>
            </a:r>
            <a:endParaRPr lang="fr-FR" sz="2000" dirty="0">
              <a:solidFill>
                <a:schemeClr val="tx1"/>
              </a:solidFill>
              <a:latin typeface="Times"/>
              <a:cs typeface="Times"/>
            </a:endParaRPr>
          </a:p>
        </p:txBody>
      </p:sp>
      <p:pic>
        <p:nvPicPr>
          <p:cNvPr id="12" name="Image 11" descr="stalactite-racine-.jpg"/>
          <p:cNvPicPr>
            <a:picLocks noChangeAspect="1"/>
          </p:cNvPicPr>
          <p:nvPr/>
        </p:nvPicPr>
        <p:blipFill>
          <a:blip r:embed="rId4"/>
          <a:stretch>
            <a:fillRect/>
          </a:stretch>
        </p:blipFill>
        <p:spPr>
          <a:xfrm>
            <a:off x="145149" y="533400"/>
            <a:ext cx="8922651" cy="593852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2819400" y="0"/>
            <a:ext cx="31242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L’agroforesterie industrielle</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5" name="Image 4" descr="agroforesterie-INRA.jpg"/>
          <p:cNvPicPr>
            <a:picLocks noChangeAspect="1"/>
          </p:cNvPicPr>
          <p:nvPr/>
        </p:nvPicPr>
        <p:blipFill>
          <a:blip r:embed="rId2"/>
          <a:stretch>
            <a:fillRect/>
          </a:stretch>
        </p:blipFill>
        <p:spPr>
          <a:xfrm>
            <a:off x="610621" y="1066800"/>
            <a:ext cx="7618979" cy="4073154"/>
          </a:xfrm>
          <a:prstGeom prst="rect">
            <a:avLst/>
          </a:prstGeom>
        </p:spPr>
      </p:pic>
      <p:sp>
        <p:nvSpPr>
          <p:cNvPr id="6" name="ZoneTexte 5"/>
          <p:cNvSpPr txBox="1"/>
          <p:nvPr/>
        </p:nvSpPr>
        <p:spPr>
          <a:xfrm>
            <a:off x="610621" y="5638800"/>
            <a:ext cx="5081402" cy="369332"/>
          </a:xfrm>
          <a:prstGeom prst="rect">
            <a:avLst/>
          </a:prstGeom>
          <a:noFill/>
        </p:spPr>
        <p:txBody>
          <a:bodyPr wrap="none" rtlCol="0">
            <a:spAutoFit/>
          </a:bodyPr>
          <a:lstStyle/>
          <a:p>
            <a:r>
              <a:rPr lang="fr-FR" dirty="0" smtClean="0">
                <a:latin typeface="Times"/>
                <a:cs typeface="Times"/>
              </a:rPr>
              <a:t>Pêchers et maraîchage (2 espèces). INRA. C. </a:t>
            </a:r>
            <a:r>
              <a:rPr lang="fr-FR" dirty="0" err="1" smtClean="0">
                <a:latin typeface="Times"/>
                <a:cs typeface="Times"/>
              </a:rPr>
              <a:t>Dupraz</a:t>
            </a:r>
            <a:endParaRPr lang="fr-FR" dirty="0">
              <a:latin typeface="Times"/>
              <a:cs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2209800" y="152400"/>
            <a:ext cx="41910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L’agroforesterie industrielle théorisée</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7" name="Image 6" descr="agroforesterie.Dupraz INRA.jpg"/>
          <p:cNvPicPr>
            <a:picLocks noChangeAspect="1"/>
          </p:cNvPicPr>
          <p:nvPr/>
        </p:nvPicPr>
        <p:blipFill>
          <a:blip r:embed="rId2"/>
          <a:stretch>
            <a:fillRect/>
          </a:stretch>
        </p:blipFill>
        <p:spPr>
          <a:xfrm>
            <a:off x="0" y="838200"/>
            <a:ext cx="9144000" cy="5181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3" name="Image 2" descr="avant-après-agroforesterie-bio-à-la-une-.jpg"/>
          <p:cNvPicPr>
            <a:picLocks noChangeAspect="1"/>
          </p:cNvPicPr>
          <p:nvPr/>
        </p:nvPicPr>
        <p:blipFill>
          <a:blip r:embed="rId2"/>
          <a:stretch>
            <a:fillRect/>
          </a:stretch>
        </p:blipFill>
        <p:spPr>
          <a:xfrm>
            <a:off x="0" y="1014046"/>
            <a:ext cx="9144000" cy="4829908"/>
          </a:xfrm>
          <a:prstGeom prst="rect">
            <a:avLst/>
          </a:prstGeom>
        </p:spPr>
      </p:pic>
      <p:sp>
        <p:nvSpPr>
          <p:cNvPr id="4" name="Text Box 1"/>
          <p:cNvSpPr txBox="1">
            <a:spLocks noChangeArrowheads="1"/>
          </p:cNvSpPr>
          <p:nvPr/>
        </p:nvSpPr>
        <p:spPr bwMode="auto">
          <a:xfrm>
            <a:off x="152400" y="152400"/>
            <a:ext cx="86868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 notion d’agroforesterie implique aussi une critique (timide) des monocultures</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
        <p:nvSpPr>
          <p:cNvPr id="5" name="ZoneTexte 4"/>
          <p:cNvSpPr txBox="1"/>
          <p:nvPr/>
        </p:nvSpPr>
        <p:spPr>
          <a:xfrm>
            <a:off x="533400" y="6096000"/>
            <a:ext cx="8277889" cy="369332"/>
          </a:xfrm>
          <a:prstGeom prst="rect">
            <a:avLst/>
          </a:prstGeom>
          <a:noFill/>
        </p:spPr>
        <p:txBody>
          <a:bodyPr wrap="none" rtlCol="0">
            <a:spAutoFit/>
          </a:bodyPr>
          <a:lstStyle/>
          <a:p>
            <a:r>
              <a:rPr lang="fr-FR" dirty="0" smtClean="0">
                <a:latin typeface="Times"/>
                <a:cs typeface="Times"/>
              </a:rPr>
              <a:t>Dessin publié par l’association française d’agroforesterie : http://</a:t>
            </a:r>
            <a:r>
              <a:rPr lang="fr-FR" dirty="0" err="1" smtClean="0">
                <a:latin typeface="Times"/>
                <a:cs typeface="Times"/>
              </a:rPr>
              <a:t>www.agroforesterie.fr</a:t>
            </a:r>
            <a:r>
              <a:rPr lang="fr-FR" dirty="0" smtClean="0">
                <a:latin typeface="Times"/>
                <a:cs typeface="Times"/>
              </a:rPr>
              <a:t>/</a:t>
            </a:r>
            <a:endParaRPr lang="fr-FR" dirty="0">
              <a:latin typeface="Times"/>
              <a:cs typeface="Times"/>
            </a:endParaRPr>
          </a:p>
        </p:txBody>
      </p:sp>
      <p:sp>
        <p:nvSpPr>
          <p:cNvPr id="6" name="ZoneTexte 5"/>
          <p:cNvSpPr txBox="1"/>
          <p:nvPr/>
        </p:nvSpPr>
        <p:spPr>
          <a:xfrm>
            <a:off x="381000" y="762000"/>
            <a:ext cx="8601370" cy="369332"/>
          </a:xfrm>
          <a:prstGeom prst="rect">
            <a:avLst/>
          </a:prstGeom>
          <a:noFill/>
        </p:spPr>
        <p:txBody>
          <a:bodyPr wrap="none" rtlCol="0">
            <a:spAutoFit/>
          </a:bodyPr>
          <a:lstStyle/>
          <a:p>
            <a:r>
              <a:rPr lang="fr-FR" dirty="0" smtClean="0"/>
              <a:t>La monoculture est sans aucun doute le paradis des pestes et des marchands de pesticides</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3" name="Image 2" descr="Agroforesterie.oliviers volaille.tiff"/>
          <p:cNvPicPr>
            <a:picLocks noChangeAspect="1"/>
          </p:cNvPicPr>
          <p:nvPr/>
        </p:nvPicPr>
        <p:blipFill>
          <a:blip r:embed="rId2"/>
          <a:stretch>
            <a:fillRect/>
          </a:stretch>
        </p:blipFill>
        <p:spPr>
          <a:xfrm>
            <a:off x="0" y="707891"/>
            <a:ext cx="9144000" cy="3834581"/>
          </a:xfrm>
          <a:prstGeom prst="rect">
            <a:avLst/>
          </a:prstGeom>
        </p:spPr>
      </p:pic>
      <p:sp>
        <p:nvSpPr>
          <p:cNvPr id="4" name="ZoneTexte 3"/>
          <p:cNvSpPr txBox="1"/>
          <p:nvPr/>
        </p:nvSpPr>
        <p:spPr>
          <a:xfrm>
            <a:off x="0" y="4542472"/>
            <a:ext cx="9144000" cy="1477328"/>
          </a:xfrm>
          <a:prstGeom prst="rect">
            <a:avLst/>
          </a:prstGeom>
          <a:noFill/>
        </p:spPr>
        <p:txBody>
          <a:bodyPr wrap="square" rtlCol="0">
            <a:spAutoFit/>
          </a:bodyPr>
          <a:lstStyle/>
          <a:p>
            <a:r>
              <a:rPr lang="fr-FR" dirty="0" smtClean="0">
                <a:latin typeface="Times"/>
                <a:cs typeface="Times"/>
              </a:rPr>
              <a:t>Ce cliché de poules sous les oliviers a été choisi comme en-tête du blog de l'expédition d'étude en Europe de l'agroforesterie (</a:t>
            </a:r>
            <a:r>
              <a:rPr lang="fr-FR" dirty="0" smtClean="0">
                <a:latin typeface="Times"/>
                <a:cs typeface="Times"/>
                <a:hlinkClick r:id="rId3"/>
              </a:rPr>
              <a:t>http://afenture.over-blog.com/</a:t>
            </a:r>
            <a:r>
              <a:rPr lang="fr-FR" dirty="0" smtClean="0">
                <a:latin typeface="Times"/>
                <a:cs typeface="Times"/>
              </a:rPr>
              <a:t>).</a:t>
            </a:r>
          </a:p>
          <a:p>
            <a:endParaRPr lang="fr-FR" dirty="0" smtClean="0">
              <a:latin typeface="Times"/>
              <a:cs typeface="Times"/>
            </a:endParaRPr>
          </a:p>
          <a:p>
            <a:r>
              <a:rPr lang="fr-FR" dirty="0" smtClean="0">
                <a:latin typeface="Times"/>
                <a:cs typeface="Times"/>
              </a:rPr>
              <a:t>La suggestion </a:t>
            </a:r>
            <a:r>
              <a:rPr lang="fr-FR" dirty="0" err="1" smtClean="0">
                <a:latin typeface="Times"/>
                <a:cs typeface="Times"/>
              </a:rPr>
              <a:t>permacole</a:t>
            </a:r>
            <a:r>
              <a:rPr lang="fr-FR" dirty="0" smtClean="0">
                <a:latin typeface="Times"/>
                <a:cs typeface="Times"/>
              </a:rPr>
              <a:t> : ajouter des mûriers, d’autres fruitiers, des </a:t>
            </a:r>
            <a:r>
              <a:rPr lang="fr-FR" dirty="0" err="1" smtClean="0">
                <a:latin typeface="Times"/>
                <a:cs typeface="Times"/>
              </a:rPr>
              <a:t>caraganiers</a:t>
            </a:r>
            <a:r>
              <a:rPr lang="fr-FR" dirty="0" smtClean="0">
                <a:latin typeface="Times"/>
                <a:cs typeface="Times"/>
              </a:rPr>
              <a:t>, des féviers d’Amérique, des robiniers, des éléagnacées (goumi, chalef, argousier), de la consoude…</a:t>
            </a:r>
            <a:endParaRPr lang="fr-FR" dirty="0">
              <a:latin typeface="Times"/>
              <a:cs typeface="Times"/>
            </a:endParaRPr>
          </a:p>
        </p:txBody>
      </p:sp>
      <p:sp>
        <p:nvSpPr>
          <p:cNvPr id="5" name="Text Box 1"/>
          <p:cNvSpPr txBox="1">
            <a:spLocks noChangeArrowheads="1"/>
          </p:cNvSpPr>
          <p:nvPr/>
        </p:nvSpPr>
        <p:spPr bwMode="auto">
          <a:xfrm>
            <a:off x="914400" y="76200"/>
            <a:ext cx="70104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Poules + oliviers : c’est bien, mais pourquoi pas plus de diversité ?</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4" name="Image 3" descr="bocage-normand.jpg"/>
          <p:cNvPicPr>
            <a:picLocks noChangeAspect="1"/>
          </p:cNvPicPr>
          <p:nvPr/>
        </p:nvPicPr>
        <p:blipFill>
          <a:blip r:embed="rId2"/>
          <a:stretch>
            <a:fillRect/>
          </a:stretch>
        </p:blipFill>
        <p:spPr>
          <a:xfrm>
            <a:off x="76200" y="926068"/>
            <a:ext cx="5614737" cy="4267200"/>
          </a:xfrm>
          <a:prstGeom prst="rect">
            <a:avLst/>
          </a:prstGeom>
        </p:spPr>
      </p:pic>
      <p:pic>
        <p:nvPicPr>
          <p:cNvPr id="5" name="Image 4" descr="VACHES-ET-POMMI-630x0.jpg"/>
          <p:cNvPicPr>
            <a:picLocks noChangeAspect="1"/>
          </p:cNvPicPr>
          <p:nvPr/>
        </p:nvPicPr>
        <p:blipFill>
          <a:blip r:embed="rId3"/>
          <a:stretch>
            <a:fillRect/>
          </a:stretch>
        </p:blipFill>
        <p:spPr>
          <a:xfrm>
            <a:off x="5690936" y="926068"/>
            <a:ext cx="3474721" cy="2316480"/>
          </a:xfrm>
          <a:prstGeom prst="rect">
            <a:avLst/>
          </a:prstGeom>
        </p:spPr>
      </p:pic>
      <p:sp>
        <p:nvSpPr>
          <p:cNvPr id="6" name="ZoneTexte 5"/>
          <p:cNvSpPr txBox="1"/>
          <p:nvPr/>
        </p:nvSpPr>
        <p:spPr>
          <a:xfrm>
            <a:off x="6019800" y="3593068"/>
            <a:ext cx="3124200" cy="1477328"/>
          </a:xfrm>
          <a:prstGeom prst="rect">
            <a:avLst/>
          </a:prstGeom>
          <a:noFill/>
        </p:spPr>
        <p:txBody>
          <a:bodyPr wrap="square" rtlCol="0">
            <a:spAutoFit/>
          </a:bodyPr>
          <a:lstStyle/>
          <a:p>
            <a:r>
              <a:rPr lang="fr-FR" dirty="0" smtClean="0">
                <a:latin typeface="Times"/>
                <a:cs typeface="Times"/>
              </a:rPr>
              <a:t>Après en avoir arasé les haies pour le remembrement, on a vu l’erreur et on en replante  (régulation climatique, bois de chauffe, espèces auxiliaires…)</a:t>
            </a:r>
            <a:endParaRPr lang="fr-FR" dirty="0">
              <a:latin typeface="Times"/>
              <a:cs typeface="Times"/>
            </a:endParaRPr>
          </a:p>
        </p:txBody>
      </p:sp>
      <p:sp>
        <p:nvSpPr>
          <p:cNvPr id="7" name="ZoneTexte 6"/>
          <p:cNvSpPr txBox="1"/>
          <p:nvPr/>
        </p:nvSpPr>
        <p:spPr>
          <a:xfrm>
            <a:off x="304800" y="5574268"/>
            <a:ext cx="8587733" cy="369332"/>
          </a:xfrm>
          <a:prstGeom prst="rect">
            <a:avLst/>
          </a:prstGeom>
          <a:noFill/>
        </p:spPr>
        <p:txBody>
          <a:bodyPr wrap="none" rtlCol="0">
            <a:spAutoFit/>
          </a:bodyPr>
          <a:lstStyle/>
          <a:p>
            <a:r>
              <a:rPr lang="fr-FR" dirty="0" smtClean="0">
                <a:latin typeface="Times"/>
                <a:cs typeface="Times"/>
              </a:rPr>
              <a:t>Le bocage avec pommiers est une association durable qui n’a pas été totalement supprimée</a:t>
            </a:r>
            <a:endParaRPr lang="fr-FR" dirty="0">
              <a:latin typeface="Times"/>
              <a:cs typeface="Times"/>
            </a:endParaRPr>
          </a:p>
        </p:txBody>
      </p:sp>
      <p:sp>
        <p:nvSpPr>
          <p:cNvPr id="8" name="Text Box 1"/>
          <p:cNvSpPr txBox="1">
            <a:spLocks noChangeArrowheads="1"/>
          </p:cNvSpPr>
          <p:nvPr/>
        </p:nvSpPr>
        <p:spPr bwMode="auto">
          <a:xfrm>
            <a:off x="2819400" y="0"/>
            <a:ext cx="33528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L’agroforesterie traditionnelle</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6" name="Espace réservé du pied de page 5"/>
          <p:cNvSpPr>
            <a:spLocks noGrp="1"/>
          </p:cNvSpPr>
          <p:nvPr>
            <p:ph type="ftr" idx="11"/>
          </p:nvPr>
        </p:nvSpPr>
        <p:spPr/>
        <p:txBody>
          <a:bodyPr/>
          <a:lstStyle/>
          <a:p>
            <a:r>
              <a:rPr lang="en-US" smtClean="0"/>
              <a:t>Ghislain Nicaise - 30 août 2016</a:t>
            </a:r>
            <a:endParaRPr lang="en-US"/>
          </a:p>
        </p:txBody>
      </p:sp>
      <p:sp>
        <p:nvSpPr>
          <p:cNvPr id="9" name="Text Box 1"/>
          <p:cNvSpPr txBox="1">
            <a:spLocks noChangeArrowheads="1"/>
          </p:cNvSpPr>
          <p:nvPr/>
        </p:nvSpPr>
        <p:spPr bwMode="auto">
          <a:xfrm>
            <a:off x="1371600" y="0"/>
            <a:ext cx="64008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lvl="0" algn="ctr">
              <a:spcBef>
                <a:spcPct val="0"/>
              </a:spcBef>
              <a:defRPr/>
            </a:pPr>
            <a:r>
              <a:rPr lang="fr-FR" sz="2000" dirty="0" smtClean="0">
                <a:solidFill>
                  <a:schemeClr val="tx1"/>
                </a:solidFill>
                <a:latin typeface="Times"/>
                <a:cs typeface="Times"/>
              </a:rPr>
              <a:t>Les haies d’arbres protègent des vents dominants</a:t>
            </a:r>
            <a:endParaRPr lang="fr-FR" sz="2000" dirty="0">
              <a:solidFill>
                <a:schemeClr val="tx1"/>
              </a:solidFill>
              <a:latin typeface="Times"/>
              <a:cs typeface="Times"/>
            </a:endParaRPr>
          </a:p>
        </p:txBody>
      </p:sp>
      <p:pic>
        <p:nvPicPr>
          <p:cNvPr id="10" name="Image 9" descr="haie-brise-vent-choix-permaculture-design-600450.jpg"/>
          <p:cNvPicPr>
            <a:picLocks noChangeAspect="1"/>
          </p:cNvPicPr>
          <p:nvPr/>
        </p:nvPicPr>
        <p:blipFill>
          <a:blip r:embed="rId4"/>
          <a:stretch>
            <a:fillRect/>
          </a:stretch>
        </p:blipFill>
        <p:spPr>
          <a:xfrm>
            <a:off x="990600" y="533400"/>
            <a:ext cx="6934200" cy="2844197"/>
          </a:xfrm>
          <a:prstGeom prst="rect">
            <a:avLst/>
          </a:prstGeom>
        </p:spPr>
      </p:pic>
      <p:pic>
        <p:nvPicPr>
          <p:cNvPr id="11" name="Image 10" descr="haie brise-vent.jpg"/>
          <p:cNvPicPr>
            <a:picLocks noChangeAspect="1"/>
          </p:cNvPicPr>
          <p:nvPr/>
        </p:nvPicPr>
        <p:blipFill>
          <a:blip r:embed="rId5"/>
          <a:stretch>
            <a:fillRect/>
          </a:stretch>
        </p:blipFill>
        <p:spPr>
          <a:xfrm>
            <a:off x="4279900" y="3418576"/>
            <a:ext cx="4787900" cy="2982224"/>
          </a:xfrm>
          <a:prstGeom prst="rect">
            <a:avLst/>
          </a:prstGeom>
        </p:spPr>
      </p:pic>
      <p:sp>
        <p:nvSpPr>
          <p:cNvPr id="7" name="ZoneTexte 6"/>
          <p:cNvSpPr txBox="1"/>
          <p:nvPr/>
        </p:nvSpPr>
        <p:spPr>
          <a:xfrm>
            <a:off x="228600" y="3886200"/>
            <a:ext cx="4024960" cy="1477328"/>
          </a:xfrm>
          <a:prstGeom prst="rect">
            <a:avLst/>
          </a:prstGeom>
          <a:noFill/>
        </p:spPr>
        <p:txBody>
          <a:bodyPr wrap="square" rtlCol="0">
            <a:spAutoFit/>
          </a:bodyPr>
          <a:lstStyle/>
          <a:p>
            <a:r>
              <a:rPr lang="fr-FR" dirty="0" smtClean="0">
                <a:latin typeface="Times"/>
                <a:cs typeface="Times"/>
              </a:rPr>
              <a:t>Les ouvrages de </a:t>
            </a:r>
            <a:r>
              <a:rPr lang="fr-FR" dirty="0" err="1" smtClean="0">
                <a:latin typeface="Times"/>
                <a:cs typeface="Times"/>
              </a:rPr>
              <a:t>permaculture</a:t>
            </a:r>
            <a:r>
              <a:rPr lang="fr-FR" dirty="0" smtClean="0">
                <a:latin typeface="Times"/>
                <a:cs typeface="Times"/>
              </a:rPr>
              <a:t> font grand cas des haies brise-vent mais c’est une pratique intégrée par l’agriculture conventionnelle dans la basse vallée du Rhône.</a:t>
            </a:r>
            <a:endParaRPr lang="fr-FR" dirty="0">
              <a:latin typeface="Times"/>
              <a:cs typeface="Time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6" name="Espace réservé du pied de page 5"/>
          <p:cNvSpPr>
            <a:spLocks noGrp="1"/>
          </p:cNvSpPr>
          <p:nvPr>
            <p:ph type="ftr" idx="11"/>
          </p:nvPr>
        </p:nvSpPr>
        <p:spPr/>
        <p:txBody>
          <a:bodyPr/>
          <a:lstStyle/>
          <a:p>
            <a:r>
              <a:rPr lang="en-US" smtClean="0"/>
              <a:t>Ghislain Nicaise - 30 août 2016</a:t>
            </a:r>
            <a:endParaRPr lang="en-US"/>
          </a:p>
        </p:txBody>
      </p:sp>
      <p:sp>
        <p:nvSpPr>
          <p:cNvPr id="9" name="Text Box 1"/>
          <p:cNvSpPr txBox="1">
            <a:spLocks noChangeArrowheads="1"/>
          </p:cNvSpPr>
          <p:nvPr/>
        </p:nvSpPr>
        <p:spPr bwMode="auto">
          <a:xfrm>
            <a:off x="1371600" y="76200"/>
            <a:ext cx="64008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lvl="0" algn="ctr">
              <a:spcBef>
                <a:spcPct val="0"/>
              </a:spcBef>
              <a:defRPr/>
            </a:pPr>
            <a:r>
              <a:rPr lang="fr-FR" sz="2000" dirty="0" smtClean="0">
                <a:solidFill>
                  <a:schemeClr val="tx1"/>
                </a:solidFill>
                <a:latin typeface="Times"/>
                <a:cs typeface="Times"/>
              </a:rPr>
              <a:t>Les arbres régulent l’excès de lumière</a:t>
            </a:r>
            <a:endParaRPr lang="fr-FR" sz="2000" dirty="0">
              <a:solidFill>
                <a:schemeClr val="tx1"/>
              </a:solidFill>
              <a:latin typeface="Times"/>
              <a:cs typeface="Times"/>
            </a:endParaRPr>
          </a:p>
        </p:txBody>
      </p:sp>
      <p:sp>
        <p:nvSpPr>
          <p:cNvPr id="7" name="ZoneTexte 6"/>
          <p:cNvSpPr txBox="1"/>
          <p:nvPr/>
        </p:nvSpPr>
        <p:spPr>
          <a:xfrm>
            <a:off x="228600" y="609600"/>
            <a:ext cx="8763000" cy="1754327"/>
          </a:xfrm>
          <a:prstGeom prst="rect">
            <a:avLst/>
          </a:prstGeom>
          <a:noFill/>
        </p:spPr>
        <p:txBody>
          <a:bodyPr wrap="square" rtlCol="0">
            <a:spAutoFit/>
          </a:bodyPr>
          <a:lstStyle/>
          <a:p>
            <a:r>
              <a:rPr lang="fr-FR" b="1" dirty="0" err="1" smtClean="0">
                <a:latin typeface="Times"/>
                <a:cs typeface="Times"/>
              </a:rPr>
              <a:t>Photoinhibition</a:t>
            </a:r>
            <a:r>
              <a:rPr lang="fr-FR" dirty="0" smtClean="0">
                <a:latin typeface="Times"/>
                <a:cs typeface="Times"/>
              </a:rPr>
              <a:t>. La plante utilise l'énergie de la lumière du soleil pour arracher des électrons à des molécules d'eau. Ceux-ci sont intégrés à des molécules de NADPH qui sont ensuite utilisées pour intégrer le CO</a:t>
            </a:r>
            <a:r>
              <a:rPr lang="fr-FR" baseline="-25000" dirty="0" smtClean="0">
                <a:latin typeface="Times"/>
                <a:cs typeface="Times"/>
              </a:rPr>
              <a:t>2</a:t>
            </a:r>
            <a:r>
              <a:rPr lang="fr-FR" dirty="0" smtClean="0">
                <a:latin typeface="Times"/>
                <a:cs typeface="Times"/>
              </a:rPr>
              <a:t> atmosphérique aux molécules organiques. </a:t>
            </a:r>
            <a:r>
              <a:rPr lang="fr-FR" b="1" dirty="0" smtClean="0">
                <a:latin typeface="Times"/>
                <a:cs typeface="Times"/>
              </a:rPr>
              <a:t>En cas d'excès de lumière</a:t>
            </a:r>
            <a:r>
              <a:rPr lang="fr-FR" dirty="0" smtClean="0">
                <a:latin typeface="Times"/>
                <a:cs typeface="Times"/>
              </a:rPr>
              <a:t>, le CO</a:t>
            </a:r>
            <a:r>
              <a:rPr lang="fr-FR" baseline="-25000" dirty="0" smtClean="0">
                <a:latin typeface="Times"/>
                <a:cs typeface="Times"/>
              </a:rPr>
              <a:t>2</a:t>
            </a:r>
            <a:r>
              <a:rPr lang="fr-FR" dirty="0" smtClean="0">
                <a:latin typeface="Times"/>
                <a:cs typeface="Times"/>
              </a:rPr>
              <a:t> n'est plus présent en quantité suffisante pour que tout le NADPH créé soit utilisé. </a:t>
            </a:r>
            <a:r>
              <a:rPr lang="fr-FR" b="1" dirty="0" smtClean="0">
                <a:latin typeface="Times"/>
                <a:cs typeface="Times"/>
              </a:rPr>
              <a:t>Les électrons ont alors tendance à réagir avec l'O</a:t>
            </a:r>
            <a:r>
              <a:rPr lang="fr-FR" b="1" baseline="-25000" dirty="0" smtClean="0">
                <a:latin typeface="Times"/>
                <a:cs typeface="Times"/>
              </a:rPr>
              <a:t>2</a:t>
            </a:r>
            <a:r>
              <a:rPr lang="fr-FR" b="1" dirty="0" smtClean="0">
                <a:latin typeface="Times"/>
                <a:cs typeface="Times"/>
              </a:rPr>
              <a:t> présent dans la cellule, pour former des dérivés réactifs de l'oxygène, qui sont très dommageables pour la cellule</a:t>
            </a:r>
            <a:r>
              <a:rPr lang="fr-FR" dirty="0" smtClean="0">
                <a:latin typeface="Times"/>
                <a:cs typeface="Times"/>
              </a:rPr>
              <a:t>.</a:t>
            </a:r>
          </a:p>
        </p:txBody>
      </p:sp>
      <p:pic>
        <p:nvPicPr>
          <p:cNvPr id="8" name="Image 7" descr="stades végétation004.jpg"/>
          <p:cNvPicPr>
            <a:picLocks noChangeAspect="1"/>
          </p:cNvPicPr>
          <p:nvPr/>
        </p:nvPicPr>
        <p:blipFill>
          <a:blip r:embed="rId4"/>
          <a:stretch>
            <a:fillRect/>
          </a:stretch>
        </p:blipFill>
        <p:spPr>
          <a:xfrm>
            <a:off x="1572768" y="2362200"/>
            <a:ext cx="5998464" cy="3078480"/>
          </a:xfrm>
          <a:prstGeom prst="rect">
            <a:avLst/>
          </a:prstGeom>
        </p:spPr>
      </p:pic>
      <p:sp>
        <p:nvSpPr>
          <p:cNvPr id="10" name="ZoneTexte 9"/>
          <p:cNvSpPr txBox="1"/>
          <p:nvPr/>
        </p:nvSpPr>
        <p:spPr>
          <a:xfrm>
            <a:off x="457200" y="5486400"/>
            <a:ext cx="8458200" cy="1200329"/>
          </a:xfrm>
          <a:prstGeom prst="rect">
            <a:avLst/>
          </a:prstGeom>
          <a:noFill/>
        </p:spPr>
        <p:txBody>
          <a:bodyPr wrap="square" rtlCol="0">
            <a:spAutoFit/>
          </a:bodyPr>
          <a:lstStyle/>
          <a:p>
            <a:r>
              <a:rPr lang="fr-FR" dirty="0" smtClean="0">
                <a:latin typeface="Times"/>
                <a:cs typeface="Times"/>
              </a:rPr>
              <a:t>Noter les cercles blancs pour les végétaux de plein soleil et les noirs pour ceux qui sont adaptés à l’ombre. Beaucoup de plantes herbacées pérennes (ex. </a:t>
            </a:r>
            <a:r>
              <a:rPr lang="fr-FR" i="1" dirty="0" smtClean="0">
                <a:latin typeface="Times"/>
                <a:cs typeface="Times"/>
              </a:rPr>
              <a:t>Allium </a:t>
            </a:r>
            <a:r>
              <a:rPr lang="fr-FR" i="1" dirty="0" err="1" smtClean="0">
                <a:latin typeface="Times"/>
                <a:cs typeface="Times"/>
              </a:rPr>
              <a:t>ursinum</a:t>
            </a:r>
            <a:r>
              <a:rPr lang="fr-FR" dirty="0" smtClean="0">
                <a:latin typeface="Times"/>
                <a:cs typeface="Times"/>
              </a:rPr>
              <a:t>) ou de buissons (ex. </a:t>
            </a:r>
            <a:r>
              <a:rPr lang="fr-FR" i="1" dirty="0" err="1" smtClean="0">
                <a:latin typeface="Times"/>
                <a:cs typeface="Times"/>
              </a:rPr>
              <a:t>Ribes</a:t>
            </a:r>
            <a:r>
              <a:rPr lang="fr-FR" i="1" dirty="0" smtClean="0">
                <a:latin typeface="Times"/>
                <a:cs typeface="Times"/>
              </a:rPr>
              <a:t> </a:t>
            </a:r>
            <a:r>
              <a:rPr lang="fr-FR" i="1" dirty="0" err="1" smtClean="0">
                <a:latin typeface="Times"/>
                <a:cs typeface="Times"/>
              </a:rPr>
              <a:t>sp</a:t>
            </a:r>
            <a:r>
              <a:rPr lang="fr-FR" dirty="0" smtClean="0">
                <a:latin typeface="Times"/>
                <a:cs typeface="Times"/>
              </a:rPr>
              <a:t>.) ne supportent pas un éclairement trop important.</a:t>
            </a:r>
          </a:p>
          <a:p>
            <a:r>
              <a:rPr lang="fr-FR" dirty="0" smtClean="0">
                <a:latin typeface="Times"/>
                <a:cs typeface="Times"/>
              </a:rPr>
              <a:t> </a:t>
            </a:r>
            <a:endParaRPr lang="fr-FR" dirty="0">
              <a:latin typeface="Times"/>
              <a:cs typeface="Time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Espace réservé du pied de page 2"/>
          <p:cNvSpPr>
            <a:spLocks noGrp="1"/>
          </p:cNvSpPr>
          <p:nvPr>
            <p:ph type="ftr" sz="quarter" idx="11"/>
          </p:nvPr>
        </p:nvSpPr>
        <p:spPr>
          <a:noFill/>
          <a:ln/>
        </p:spPr>
        <p:txBody>
          <a:bodyPr/>
          <a:lstStyle/>
          <a:p>
            <a:r>
              <a:rPr lang="fr-FR" sz="1000" smtClean="0"/>
              <a:t>Ghislain Nicaise - 30 août 2016</a:t>
            </a:r>
            <a:endParaRPr lang="fr-FR" sz="1000"/>
          </a:p>
        </p:txBody>
      </p:sp>
      <p:pic>
        <p:nvPicPr>
          <p:cNvPr id="20483" name="Picture 1"/>
          <p:cNvPicPr>
            <a:picLocks noChangeAspect="1" noChangeArrowheads="1"/>
          </p:cNvPicPr>
          <p:nvPr/>
        </p:nvPicPr>
        <p:blipFill>
          <a:blip r:embed="rId3"/>
          <a:srcRect/>
          <a:stretch>
            <a:fillRect/>
          </a:stretch>
        </p:blipFill>
        <p:spPr bwMode="auto">
          <a:xfrm>
            <a:off x="6040438" y="98425"/>
            <a:ext cx="2940050" cy="6596063"/>
          </a:xfrm>
          <a:prstGeom prst="rect">
            <a:avLst/>
          </a:prstGeom>
          <a:noFill/>
          <a:ln w="9525">
            <a:noFill/>
            <a:round/>
            <a:headEnd/>
            <a:tailEnd/>
          </a:ln>
        </p:spPr>
      </p:pic>
      <p:sp>
        <p:nvSpPr>
          <p:cNvPr id="20484" name="Text Box 2"/>
          <p:cNvSpPr txBox="1">
            <a:spLocks noChangeArrowheads="1"/>
          </p:cNvSpPr>
          <p:nvPr/>
        </p:nvSpPr>
        <p:spPr bwMode="auto">
          <a:xfrm>
            <a:off x="82550" y="544513"/>
            <a:ext cx="5795963" cy="5932487"/>
          </a:xfrm>
          <a:prstGeom prst="rect">
            <a:avLst/>
          </a:prstGeom>
          <a:noFill/>
          <a:ln w="9525">
            <a:noFill/>
            <a:round/>
            <a:headEnd/>
            <a:tailEnd/>
          </a:ln>
        </p:spPr>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r>
              <a:rPr lang="fr-FR" sz="2000" dirty="0" smtClean="0">
                <a:solidFill>
                  <a:srgbClr val="000000"/>
                </a:solidFill>
              </a:rPr>
              <a:t> </a:t>
            </a:r>
            <a:r>
              <a:rPr lang="fr-FR" sz="2000" dirty="0" smtClean="0">
                <a:solidFill>
                  <a:srgbClr val="000000"/>
                </a:solidFill>
                <a:latin typeface="Times New Roman" charset="0"/>
              </a:rPr>
              <a:t>En </a:t>
            </a:r>
            <a:r>
              <a:rPr lang="fr-FR" sz="2000" dirty="0">
                <a:solidFill>
                  <a:srgbClr val="000000"/>
                </a:solidFill>
                <a:latin typeface="Times New Roman" charset="0"/>
              </a:rPr>
              <a:t>partant de la surface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endParaRPr lang="fr-FR" sz="2000" dirty="0">
              <a:solidFill>
                <a:srgbClr val="000000"/>
              </a:solidFill>
              <a:latin typeface="Times New Roman" charset="0"/>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r>
              <a:rPr lang="fr-FR" sz="2000" dirty="0">
                <a:solidFill>
                  <a:srgbClr val="000000"/>
                </a:solidFill>
                <a:latin typeface="Times New Roman" charset="0"/>
              </a:rPr>
              <a:t>- la litière (horizon Organique), accumulation des cadavres de </a:t>
            </a:r>
            <a:r>
              <a:rPr lang="fr-FR" sz="2000" dirty="0" smtClean="0">
                <a:solidFill>
                  <a:srgbClr val="000000"/>
                </a:solidFill>
                <a:latin typeface="Times New Roman" charset="0"/>
              </a:rPr>
              <a:t>plantes (feuilles mortes), </a:t>
            </a:r>
            <a:r>
              <a:rPr lang="fr-FR" sz="2000" dirty="0">
                <a:solidFill>
                  <a:srgbClr val="000000"/>
                </a:solidFill>
                <a:latin typeface="Times New Roman" charset="0"/>
              </a:rPr>
              <a:t>de champignons et d'animaux</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endParaRPr lang="fr-FR" sz="2000" dirty="0">
              <a:solidFill>
                <a:srgbClr val="000000"/>
              </a:solidFill>
              <a:latin typeface="Times New Roman" charset="0"/>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r>
              <a:rPr lang="fr-FR" sz="2000" dirty="0">
                <a:solidFill>
                  <a:srgbClr val="000000"/>
                </a:solidFill>
                <a:latin typeface="Times New Roman" charset="0"/>
              </a:rPr>
              <a:t>- l'humus, couche où les débris d'origine vivante sont bien plus abondants que les minéraux (horizon A)</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endParaRPr lang="fr-FR" sz="2000" dirty="0">
              <a:solidFill>
                <a:srgbClr val="000000"/>
              </a:solidFill>
              <a:latin typeface="Times New Roman" charset="0"/>
            </a:endParaRPr>
          </a:p>
          <a:p>
            <a:pPr>
              <a:buFontTx/>
              <a:buChar cha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r>
              <a:rPr lang="fr-FR" sz="2000" dirty="0">
                <a:solidFill>
                  <a:srgbClr val="000000"/>
                </a:solidFill>
                <a:latin typeface="Times New Roman" charset="0"/>
              </a:rPr>
              <a:t> ce que les pédologues appellent l'horizon B, que vous appelleriez de la </a:t>
            </a:r>
            <a:r>
              <a:rPr lang="fr-FR" sz="2000" dirty="0" smtClean="0">
                <a:solidFill>
                  <a:srgbClr val="000000"/>
                </a:solidFill>
                <a:latin typeface="Times New Roman" charset="0"/>
              </a:rPr>
              <a:t>terre, du sol, </a:t>
            </a:r>
            <a:r>
              <a:rPr lang="fr-FR" sz="2000" dirty="0">
                <a:solidFill>
                  <a:srgbClr val="000000"/>
                </a:solidFill>
                <a:latin typeface="Times New Roman" charset="0"/>
              </a:rPr>
              <a:t>un mélange de matière minérale et organique où la matière minérale domine.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r>
              <a:rPr lang="fr-FR" sz="1600" dirty="0">
                <a:solidFill>
                  <a:srgbClr val="000000"/>
                </a:solidFill>
                <a:latin typeface="Times New Roman" charset="0"/>
              </a:rPr>
              <a:t>Dans un champ labouré, B est en surface, O et A sont </a:t>
            </a:r>
            <a:r>
              <a:rPr lang="fr-FR" sz="1600" dirty="0" smtClean="0">
                <a:solidFill>
                  <a:srgbClr val="000000"/>
                </a:solidFill>
                <a:latin typeface="Times New Roman" charset="0"/>
              </a:rPr>
              <a:t>absents. B est fabriqué par la vie au rythme de 0,1 à 0,02 mm/an (il leur faut de 10 000 à 50 000 ans pour atteindre une épaisseur d’1 m).</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endParaRPr lang="fr-FR" sz="2000" dirty="0">
              <a:solidFill>
                <a:srgbClr val="000000"/>
              </a:solidFill>
              <a:latin typeface="Times New Roman" charset="0"/>
            </a:endParaRPr>
          </a:p>
          <a:p>
            <a:pPr>
              <a:buFontTx/>
              <a:buChar cha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r>
              <a:rPr lang="fr-FR" sz="2000" dirty="0">
                <a:solidFill>
                  <a:srgbClr val="000000"/>
                </a:solidFill>
                <a:latin typeface="Times New Roman" charset="0"/>
              </a:rPr>
              <a:t>la roche mère altérée, presqu'entièrement minérale mais </a:t>
            </a:r>
            <a:r>
              <a:rPr lang="fr-FR" sz="2000" dirty="0" smtClean="0">
                <a:solidFill>
                  <a:srgbClr val="000000"/>
                </a:solidFill>
                <a:latin typeface="Times New Roman" charset="0"/>
              </a:rPr>
              <a:t>fragmentée par les racines </a:t>
            </a:r>
            <a:r>
              <a:rPr lang="fr-FR" sz="2000" dirty="0">
                <a:solidFill>
                  <a:srgbClr val="000000"/>
                </a:solidFill>
                <a:latin typeface="Times New Roman" charset="0"/>
              </a:rPr>
              <a:t>(horizon C)</a:t>
            </a:r>
          </a:p>
          <a:p>
            <a:pPr>
              <a:buFontTx/>
              <a:buChar cha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endParaRPr lang="fr-FR" sz="2000" dirty="0">
              <a:solidFill>
                <a:srgbClr val="000000"/>
              </a:solidFill>
              <a:latin typeface="Times New Roman" charset="0"/>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Lst>
            </a:pPr>
            <a:r>
              <a:rPr lang="fr-FR" sz="2000" dirty="0">
                <a:solidFill>
                  <a:srgbClr val="000000"/>
                </a:solidFill>
                <a:latin typeface="Times New Roman" charset="0"/>
              </a:rPr>
              <a:t>- la roche mère compacte</a:t>
            </a:r>
          </a:p>
        </p:txBody>
      </p:sp>
      <p:sp>
        <p:nvSpPr>
          <p:cNvPr id="5" name="Text Box 1"/>
          <p:cNvSpPr txBox="1">
            <a:spLocks noChangeArrowheads="1"/>
          </p:cNvSpPr>
          <p:nvPr/>
        </p:nvSpPr>
        <p:spPr bwMode="auto">
          <a:xfrm>
            <a:off x="1219201" y="76200"/>
            <a:ext cx="44958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L’ABC de comment les arbres font du sol</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Espace réservé du pied de page 2"/>
          <p:cNvSpPr>
            <a:spLocks noGrp="1"/>
          </p:cNvSpPr>
          <p:nvPr>
            <p:ph type="ftr" sz="quarter" idx="11"/>
          </p:nvPr>
        </p:nvSpPr>
        <p:spPr>
          <a:noFill/>
          <a:ln/>
        </p:spPr>
        <p:txBody>
          <a:bodyPr/>
          <a:lstStyle/>
          <a:p>
            <a:r>
              <a:rPr lang="fr-FR" sz="1000" smtClean="0"/>
              <a:t>Ghislain Nicaise - 30 août 2016</a:t>
            </a:r>
            <a:endParaRPr lang="fr-FR" sz="1000"/>
          </a:p>
        </p:txBody>
      </p:sp>
      <p:sp>
        <p:nvSpPr>
          <p:cNvPr id="5" name="Text Box 1"/>
          <p:cNvSpPr txBox="1">
            <a:spLocks noChangeArrowheads="1"/>
          </p:cNvSpPr>
          <p:nvPr/>
        </p:nvSpPr>
        <p:spPr bwMode="auto">
          <a:xfrm>
            <a:off x="1524000" y="78327"/>
            <a:ext cx="6400800" cy="45507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 forêt est la forme la plus aboutie d’écosystème terrestre </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7" name="Image 6" descr="stades végétation004.jpg"/>
          <p:cNvPicPr>
            <a:picLocks noChangeAspect="1"/>
          </p:cNvPicPr>
          <p:nvPr/>
        </p:nvPicPr>
        <p:blipFill>
          <a:blip r:embed="rId3"/>
          <a:stretch>
            <a:fillRect/>
          </a:stretch>
        </p:blipFill>
        <p:spPr>
          <a:xfrm>
            <a:off x="1" y="518160"/>
            <a:ext cx="9188814" cy="471580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Espace réservé du pied de page 2"/>
          <p:cNvSpPr>
            <a:spLocks noGrp="1"/>
          </p:cNvSpPr>
          <p:nvPr>
            <p:ph type="ftr" sz="quarter" idx="11"/>
          </p:nvPr>
        </p:nvSpPr>
        <p:spPr>
          <a:noFill/>
          <a:ln/>
        </p:spPr>
        <p:txBody>
          <a:bodyPr/>
          <a:lstStyle/>
          <a:p>
            <a:r>
              <a:rPr lang="fr-FR" sz="1000" smtClean="0"/>
              <a:t>Ghislain Nicaise - 30 août 2016</a:t>
            </a:r>
            <a:endParaRPr lang="fr-FR" sz="1000"/>
          </a:p>
        </p:txBody>
      </p:sp>
      <p:sp>
        <p:nvSpPr>
          <p:cNvPr id="5" name="Text Box 1"/>
          <p:cNvSpPr txBox="1">
            <a:spLocks noChangeArrowheads="1"/>
          </p:cNvSpPr>
          <p:nvPr/>
        </p:nvSpPr>
        <p:spPr bwMode="auto">
          <a:xfrm>
            <a:off x="1524000" y="78327"/>
            <a:ext cx="6400800" cy="45507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 forêt est la forme la plus aboutie d’écosystème terrestre </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6" name="Image 5" descr="succession-vegetale-amelioration-ou-degradation-desert-ou-foret-agroforesterie.jpg"/>
          <p:cNvPicPr>
            <a:picLocks noChangeAspect="1"/>
          </p:cNvPicPr>
          <p:nvPr/>
        </p:nvPicPr>
        <p:blipFill>
          <a:blip r:embed="rId3"/>
          <a:stretch>
            <a:fillRect/>
          </a:stretch>
        </p:blipFill>
        <p:spPr>
          <a:xfrm>
            <a:off x="762000" y="531273"/>
            <a:ext cx="7819420" cy="632672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5" name="ZoneTexte 4"/>
          <p:cNvSpPr txBox="1"/>
          <p:nvPr/>
        </p:nvSpPr>
        <p:spPr>
          <a:xfrm>
            <a:off x="381000" y="468868"/>
            <a:ext cx="8305800" cy="369332"/>
          </a:xfrm>
          <a:prstGeom prst="rect">
            <a:avLst/>
          </a:prstGeom>
          <a:noFill/>
        </p:spPr>
        <p:txBody>
          <a:bodyPr wrap="square" rtlCol="0">
            <a:spAutoFit/>
          </a:bodyPr>
          <a:lstStyle/>
          <a:p>
            <a:r>
              <a:rPr lang="fr-FR" dirty="0" smtClean="0">
                <a:latin typeface="Times"/>
                <a:cs typeface="Times"/>
              </a:rPr>
              <a:t>L’association d’arbres avec des cultures herbacées n’est pas une pratique de marginaux</a:t>
            </a:r>
            <a:endParaRPr lang="fr-FR" dirty="0">
              <a:latin typeface="Times"/>
              <a:cs typeface="Times"/>
            </a:endParaRPr>
          </a:p>
        </p:txBody>
      </p:sp>
      <p:pic>
        <p:nvPicPr>
          <p:cNvPr id="6" name="Image 5" descr="AFAF.jpg"/>
          <p:cNvPicPr>
            <a:picLocks noChangeAspect="1"/>
          </p:cNvPicPr>
          <p:nvPr/>
        </p:nvPicPr>
        <p:blipFill>
          <a:blip r:embed="rId2"/>
          <a:stretch>
            <a:fillRect/>
          </a:stretch>
        </p:blipFill>
        <p:spPr>
          <a:xfrm>
            <a:off x="0" y="1143000"/>
            <a:ext cx="9144000" cy="2716271"/>
          </a:xfrm>
          <a:prstGeom prst="rect">
            <a:avLst/>
          </a:prstGeom>
        </p:spPr>
      </p:pic>
      <p:pic>
        <p:nvPicPr>
          <p:cNvPr id="7" name="Image 6" descr="partenaires AFAF.jpg"/>
          <p:cNvPicPr>
            <a:picLocks noChangeAspect="1"/>
          </p:cNvPicPr>
          <p:nvPr/>
        </p:nvPicPr>
        <p:blipFill>
          <a:blip r:embed="rId3"/>
          <a:stretch>
            <a:fillRect/>
          </a:stretch>
        </p:blipFill>
        <p:spPr>
          <a:xfrm>
            <a:off x="0" y="4004400"/>
            <a:ext cx="9144000" cy="224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3" name="Image 2" descr="agroforesterie_le_foll.jpg"/>
          <p:cNvPicPr>
            <a:picLocks noChangeAspect="1"/>
          </p:cNvPicPr>
          <p:nvPr/>
        </p:nvPicPr>
        <p:blipFill>
          <a:blip r:embed="rId2"/>
          <a:stretch>
            <a:fillRect/>
          </a:stretch>
        </p:blipFill>
        <p:spPr>
          <a:xfrm>
            <a:off x="67166" y="1219200"/>
            <a:ext cx="9076834" cy="5104075"/>
          </a:xfrm>
          <a:prstGeom prst="rect">
            <a:avLst/>
          </a:prstGeom>
        </p:spPr>
      </p:pic>
      <p:sp>
        <p:nvSpPr>
          <p:cNvPr id="5" name="ZoneTexte 4"/>
          <p:cNvSpPr txBox="1"/>
          <p:nvPr/>
        </p:nvSpPr>
        <p:spPr>
          <a:xfrm>
            <a:off x="381000" y="316468"/>
            <a:ext cx="8305800" cy="369332"/>
          </a:xfrm>
          <a:prstGeom prst="rect">
            <a:avLst/>
          </a:prstGeom>
          <a:noFill/>
        </p:spPr>
        <p:txBody>
          <a:bodyPr wrap="square" rtlCol="0">
            <a:spAutoFit/>
          </a:bodyPr>
          <a:lstStyle/>
          <a:p>
            <a:r>
              <a:rPr lang="fr-FR" dirty="0" smtClean="0">
                <a:latin typeface="Times"/>
                <a:cs typeface="Times"/>
              </a:rPr>
              <a:t>L’association d’arbres avec des cultures herbacées n’est pas une pratique de marginaux</a:t>
            </a:r>
            <a:endParaRPr lang="fr-FR" dirty="0">
              <a:latin typeface="Times"/>
              <a:cs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3" name="Image 2" descr="Agroforesterie industrielle.jpg"/>
          <p:cNvPicPr>
            <a:picLocks noChangeAspect="1"/>
          </p:cNvPicPr>
          <p:nvPr/>
        </p:nvPicPr>
        <p:blipFill>
          <a:blip r:embed="rId2"/>
          <a:stretch>
            <a:fillRect/>
          </a:stretch>
        </p:blipFill>
        <p:spPr>
          <a:xfrm>
            <a:off x="1" y="730323"/>
            <a:ext cx="6019800" cy="4679877"/>
          </a:xfrm>
          <a:prstGeom prst="rect">
            <a:avLst/>
          </a:prstGeom>
        </p:spPr>
      </p:pic>
      <p:sp>
        <p:nvSpPr>
          <p:cNvPr id="4" name="Text Box 1"/>
          <p:cNvSpPr txBox="1">
            <a:spLocks noChangeArrowheads="1"/>
          </p:cNvSpPr>
          <p:nvPr/>
        </p:nvSpPr>
        <p:spPr bwMode="auto">
          <a:xfrm>
            <a:off x="2971800" y="0"/>
            <a:ext cx="31242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L’agroforesterie industrielle</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
        <p:nvSpPr>
          <p:cNvPr id="5" name="ZoneTexte 4"/>
          <p:cNvSpPr txBox="1"/>
          <p:nvPr/>
        </p:nvSpPr>
        <p:spPr>
          <a:xfrm>
            <a:off x="6019801" y="608885"/>
            <a:ext cx="3124199" cy="4801315"/>
          </a:xfrm>
          <a:prstGeom prst="rect">
            <a:avLst/>
          </a:prstGeom>
          <a:noFill/>
        </p:spPr>
        <p:txBody>
          <a:bodyPr wrap="square" rtlCol="0">
            <a:spAutoFit/>
          </a:bodyPr>
          <a:lstStyle/>
          <a:p>
            <a:r>
              <a:rPr dirty="0" smtClean="0">
                <a:latin typeface="Times"/>
                <a:cs typeface="Times"/>
              </a:rPr>
              <a:t>L’équipe de Christian Dupraz de l’INRA de Montpellier a analysé des systèmes agricoles tout à fait innovants dans nos climats, basés sur les principes de</a:t>
            </a:r>
            <a:r>
              <a:rPr lang="fr-FR" dirty="0" smtClean="0">
                <a:latin typeface="Times"/>
                <a:cs typeface="Times"/>
              </a:rPr>
              <a:t> l’agroforesterie</a:t>
            </a:r>
            <a:r>
              <a:rPr dirty="0" smtClean="0">
                <a:latin typeface="Times"/>
                <a:cs typeface="Times"/>
              </a:rPr>
              <a:t>.</a:t>
            </a:r>
            <a:endParaRPr lang="fr-FR" dirty="0" smtClean="0">
              <a:latin typeface="Times"/>
              <a:cs typeface="Times"/>
            </a:endParaRPr>
          </a:p>
          <a:p>
            <a:r>
              <a:rPr dirty="0" smtClean="0">
                <a:latin typeface="Times"/>
                <a:cs typeface="Times"/>
              </a:rPr>
              <a:t> En mélangeant arbres </a:t>
            </a:r>
            <a:r>
              <a:rPr lang="fr-FR" dirty="0" smtClean="0">
                <a:latin typeface="Times"/>
                <a:cs typeface="Times"/>
              </a:rPr>
              <a:t>(</a:t>
            </a:r>
            <a:r>
              <a:rPr lang="fr-FR" i="1" dirty="0" err="1" smtClean="0">
                <a:latin typeface="Times"/>
                <a:cs typeface="Times"/>
              </a:rPr>
              <a:t>e.g</a:t>
            </a:r>
            <a:r>
              <a:rPr lang="fr-FR" i="1" dirty="0" smtClean="0">
                <a:latin typeface="Times"/>
                <a:cs typeface="Times"/>
              </a:rPr>
              <a:t>. </a:t>
            </a:r>
            <a:r>
              <a:rPr lang="fr-FR" dirty="0" smtClean="0">
                <a:latin typeface="Times"/>
                <a:cs typeface="Times"/>
              </a:rPr>
              <a:t>peuplier) </a:t>
            </a:r>
            <a:r>
              <a:rPr dirty="0" smtClean="0">
                <a:latin typeface="Times"/>
                <a:cs typeface="Times"/>
              </a:rPr>
              <a:t>et céréales </a:t>
            </a:r>
            <a:r>
              <a:rPr lang="fr-FR" dirty="0" smtClean="0">
                <a:latin typeface="Times"/>
                <a:cs typeface="Times"/>
              </a:rPr>
              <a:t>(</a:t>
            </a:r>
            <a:r>
              <a:rPr lang="fr-FR" i="1" dirty="0" err="1" smtClean="0">
                <a:latin typeface="Times"/>
                <a:cs typeface="Times"/>
              </a:rPr>
              <a:t>e.g</a:t>
            </a:r>
            <a:r>
              <a:rPr lang="fr-FR" i="1" dirty="0" smtClean="0">
                <a:latin typeface="Times"/>
                <a:cs typeface="Times"/>
              </a:rPr>
              <a:t>. </a:t>
            </a:r>
            <a:r>
              <a:rPr lang="fr-FR" dirty="0" smtClean="0">
                <a:latin typeface="Times"/>
                <a:cs typeface="Times"/>
              </a:rPr>
              <a:t>orge) </a:t>
            </a:r>
            <a:r>
              <a:rPr dirty="0" smtClean="0">
                <a:latin typeface="Times"/>
                <a:cs typeface="Times"/>
              </a:rPr>
              <a:t>ils obtiennent un SEA (Surface Equivalent de l’Association) de 1,4. </a:t>
            </a:r>
            <a:r>
              <a:rPr lang="fr-FR" dirty="0" smtClean="0">
                <a:latin typeface="Times"/>
                <a:cs typeface="Times"/>
              </a:rPr>
              <a:t>L</a:t>
            </a:r>
            <a:r>
              <a:rPr dirty="0" smtClean="0">
                <a:latin typeface="Times"/>
                <a:cs typeface="Times"/>
              </a:rPr>
              <a:t>’association arbre-céréale est capable de produire sur un hectare ce qui en nécessite 1,4 si arbres et céréales sont cultivés séparément</a:t>
            </a:r>
            <a:r>
              <a:rPr lang="fr-FR" dirty="0" smtClean="0">
                <a:latin typeface="Times"/>
                <a:cs typeface="Times"/>
              </a:rPr>
              <a:t> :</a:t>
            </a:r>
            <a:r>
              <a:rPr dirty="0" smtClean="0">
                <a:latin typeface="Times"/>
                <a:cs typeface="Times"/>
              </a:rPr>
              <a:t> il s’agit d’</a:t>
            </a:r>
            <a:r>
              <a:rPr b="1" dirty="0" smtClean="0">
                <a:latin typeface="Times"/>
                <a:cs typeface="Times"/>
              </a:rPr>
              <a:t>un gain de productivité à l’unité de surface de 40%</a:t>
            </a:r>
            <a:r>
              <a:rPr dirty="0" smtClean="0">
                <a:latin typeface="Times"/>
                <a:cs typeface="Times"/>
              </a:rPr>
              <a:t>!</a:t>
            </a:r>
            <a:endParaRPr lang="fr-FR" dirty="0">
              <a:latin typeface="Times"/>
              <a:cs typeface="Times"/>
            </a:endParaRPr>
          </a:p>
        </p:txBody>
      </p:sp>
    </p:spTree>
  </p:cSld>
  <p:clrMapOvr>
    <a:masterClrMapping/>
  </p:clrMapOvr>
</p:sld>
</file>

<file path=ppt/theme/theme1.xml><?xml version="1.0" encoding="utf-8"?>
<a:theme xmlns:a="http://schemas.openxmlformats.org/drawingml/2006/main" name="Thème Office">
  <a:themeElements>
    <a:clrScheme name="Forte">
      <a:dk1>
        <a:srgbClr val="FFFFFF"/>
      </a:dk1>
      <a:lt1>
        <a:srgbClr val="000000"/>
      </a:lt1>
      <a:dk2>
        <a:srgbClr val="292828"/>
      </a:dk2>
      <a:lt2>
        <a:srgbClr val="DEDEDE"/>
      </a:lt2>
      <a:accent1>
        <a:srgbClr val="C70F0C"/>
      </a:accent1>
      <a:accent2>
        <a:srgbClr val="DD6B0D"/>
      </a:accent2>
      <a:accent3>
        <a:srgbClr val="FAA700"/>
      </a:accent3>
      <a:accent4>
        <a:srgbClr val="93E50D"/>
      </a:accent4>
      <a:accent5>
        <a:srgbClr val="17C7BA"/>
      </a:accent5>
      <a:accent6>
        <a:srgbClr val="0A96E4"/>
      </a:accent6>
      <a:hlink>
        <a:srgbClr val="8F3BED"/>
      </a:hlink>
      <a:folHlink>
        <a:srgbClr val="C29EE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4663</TotalTime>
  <Words>1809</Words>
  <Application>Microsoft Macintosh PowerPoint</Application>
  <PresentationFormat>Présentation à l'écran (4:3)</PresentationFormat>
  <Paragraphs>96</Paragraphs>
  <Slides>14</Slides>
  <Notes>6</Notes>
  <HiddenSlides>0</HiddenSlides>
  <MMClips>0</MMClips>
  <ScaleCrop>false</ScaleCrop>
  <HeadingPairs>
    <vt:vector size="4" baseType="variant">
      <vt:variant>
        <vt:lpstr>Modèle de conception</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Ghislain NICAISE</dc:creator>
  <cp:lastModifiedBy>Ghislain NICAISE</cp:lastModifiedBy>
  <cp:revision>267</cp:revision>
  <dcterms:created xsi:type="dcterms:W3CDTF">2017-03-29T13:32:29Z</dcterms:created>
  <dcterms:modified xsi:type="dcterms:W3CDTF">2017-03-29T13:34:14Z</dcterms:modified>
</cp:coreProperties>
</file>